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4"/>
  </p:notesMasterIdLst>
  <p:handoutMasterIdLst>
    <p:handoutMasterId r:id="rId55"/>
  </p:handoutMasterIdLst>
  <p:sldIdLst>
    <p:sldId id="354" r:id="rId2"/>
    <p:sldId id="257" r:id="rId3"/>
    <p:sldId id="296" r:id="rId4"/>
    <p:sldId id="395" r:id="rId5"/>
    <p:sldId id="405" r:id="rId6"/>
    <p:sldId id="404" r:id="rId7"/>
    <p:sldId id="406" r:id="rId8"/>
    <p:sldId id="392" r:id="rId9"/>
    <p:sldId id="407" r:id="rId10"/>
    <p:sldId id="408" r:id="rId11"/>
    <p:sldId id="409" r:id="rId12"/>
    <p:sldId id="331" r:id="rId13"/>
    <p:sldId id="410" r:id="rId14"/>
    <p:sldId id="412" r:id="rId15"/>
    <p:sldId id="411" r:id="rId16"/>
    <p:sldId id="332" r:id="rId17"/>
    <p:sldId id="413" r:id="rId18"/>
    <p:sldId id="414" r:id="rId19"/>
    <p:sldId id="415" r:id="rId20"/>
    <p:sldId id="417" r:id="rId21"/>
    <p:sldId id="416" r:id="rId22"/>
    <p:sldId id="418" r:id="rId23"/>
    <p:sldId id="419" r:id="rId24"/>
    <p:sldId id="334" r:id="rId25"/>
    <p:sldId id="420" r:id="rId26"/>
    <p:sldId id="421" r:id="rId27"/>
    <p:sldId id="422" r:id="rId28"/>
    <p:sldId id="381" r:id="rId29"/>
    <p:sldId id="423" r:id="rId30"/>
    <p:sldId id="424" r:id="rId31"/>
    <p:sldId id="425" r:id="rId32"/>
    <p:sldId id="384" r:id="rId33"/>
    <p:sldId id="426" r:id="rId34"/>
    <p:sldId id="427" r:id="rId35"/>
    <p:sldId id="428" r:id="rId36"/>
    <p:sldId id="386" r:id="rId37"/>
    <p:sldId id="429" r:id="rId38"/>
    <p:sldId id="430" r:id="rId39"/>
    <p:sldId id="431" r:id="rId40"/>
    <p:sldId id="434" r:id="rId41"/>
    <p:sldId id="339" r:id="rId42"/>
    <p:sldId id="432" r:id="rId43"/>
    <p:sldId id="433" r:id="rId44"/>
    <p:sldId id="355" r:id="rId45"/>
    <p:sldId id="362" r:id="rId46"/>
    <p:sldId id="435" r:id="rId47"/>
    <p:sldId id="356" r:id="rId48"/>
    <p:sldId id="444" r:id="rId49"/>
    <p:sldId id="400" r:id="rId50"/>
    <p:sldId id="439" r:id="rId51"/>
    <p:sldId id="263" r:id="rId52"/>
    <p:sldId id="265"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ajn" initials="" lastIdx="1" clrIdx="3"/>
  <p:cmAuthor id="4" name="Copy Editor" initials="CE" lastIdx="21" clrIdx="4"/>
  <p:cmAuthor id="5" name="Heather Griffin" initials="HG" lastIdx="26" clrIdx="5">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3" autoAdjust="0"/>
    <p:restoredTop sz="77267" autoAdjust="0"/>
  </p:normalViewPr>
  <p:slideViewPr>
    <p:cSldViewPr>
      <p:cViewPr varScale="1">
        <p:scale>
          <a:sx n="56" d="100"/>
          <a:sy n="56" d="100"/>
        </p:scale>
        <p:origin x="2088"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25" d="100"/>
        <a:sy n="125"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slide" Target="slides/slide50.xml"/><Relationship Id="rId1" Type="http://schemas.openxmlformats.org/officeDocument/2006/relationships/slide" Target="slides/slide2.xml"/><Relationship Id="rId4"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77856B7E-005E-4971-92E8-D86BE26467A6}"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55B771FF-9B96-4B4E-843D-EC0B46B4C1C8}" type="slidenum">
              <a:rPr lang="en-US"/>
              <a:pPr>
                <a:defRPr/>
              </a:pPr>
              <a:t>‹#›</a:t>
            </a:fld>
            <a:endParaRPr lang="en-US" dirty="0"/>
          </a:p>
        </p:txBody>
      </p:sp>
    </p:spTree>
    <p:extLst>
      <p:ext uri="{BB962C8B-B14F-4D97-AF65-F5344CB8AC3E}">
        <p14:creationId xmlns:p14="http://schemas.microsoft.com/office/powerpoint/2010/main" val="183347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9FF3083E-B71E-4138-8F46-8B660729515D}"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A9B66664-B6CD-4E4B-B7ED-350A9DB61335}" type="slidenum">
              <a:rPr lang="en-US"/>
              <a:pPr>
                <a:defRPr/>
              </a:pPr>
              <a:t>‹#›</a:t>
            </a:fld>
            <a:endParaRPr lang="en-US" dirty="0"/>
          </a:p>
        </p:txBody>
      </p:sp>
    </p:spTree>
    <p:extLst>
      <p:ext uri="{BB962C8B-B14F-4D97-AF65-F5344CB8AC3E}">
        <p14:creationId xmlns:p14="http://schemas.microsoft.com/office/powerpoint/2010/main" val="41472462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A9B66664-B6CD-4E4B-B7ED-350A9DB61335}" type="slidenum">
              <a:rPr lang="en-US" smtClean="0"/>
              <a:pPr>
                <a:defRPr/>
              </a:pPr>
              <a:t>1</a:t>
            </a:fld>
            <a:endParaRPr lang="en-US" dirty="0"/>
          </a:p>
        </p:txBody>
      </p:sp>
    </p:spTree>
    <p:extLst>
      <p:ext uri="{BB962C8B-B14F-4D97-AF65-F5344CB8AC3E}">
        <p14:creationId xmlns:p14="http://schemas.microsoft.com/office/powerpoint/2010/main" val="166871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slide shows that the remainder of the name has been typed. Note the presence of the quotation marks. Criteria that contain text must be surrounded by quotation marks. If you do not type them, they will be automatically inserted before the query is run. For the database shown here, this query would display three persons whose last name is </a:t>
            </a:r>
            <a:r>
              <a:rPr lang="en-US" i="1" dirty="0"/>
              <a:t>hesse</a:t>
            </a:r>
            <a:r>
              <a:rPr lang="en-US" dirty="0"/>
              <a:t>.</a:t>
            </a:r>
          </a:p>
        </p:txBody>
      </p:sp>
      <p:sp>
        <p:nvSpPr>
          <p:cNvPr id="348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0C51EA-B63D-4EA4-BBF1-9EC05F374A40}" type="slidenum">
              <a:rPr lang="en-US"/>
              <a:pPr fontAlgn="base">
                <a:spcBef>
                  <a:spcPct val="0"/>
                </a:spcBef>
                <a:spcAft>
                  <a:spcPct val="0"/>
                </a:spcAft>
              </a:pPr>
              <a:t>10</a:t>
            </a:fld>
            <a:endParaRPr lang="en-US" dirty="0"/>
          </a:p>
        </p:txBody>
      </p:sp>
    </p:spTree>
    <p:extLst>
      <p:ext uri="{BB962C8B-B14F-4D97-AF65-F5344CB8AC3E}">
        <p14:creationId xmlns:p14="http://schemas.microsoft.com/office/powerpoint/2010/main" val="203619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For the final example of this query, </a:t>
            </a:r>
            <a:r>
              <a:rPr lang="en-US" i="1" dirty="0" err="1"/>
              <a:t>hesse</a:t>
            </a:r>
            <a:r>
              <a:rPr lang="en-US" dirty="0"/>
              <a:t> is selected and deleted, and new criteria are entered. C7112526 has been typed into the criteria row in the WaterMeter column. The result of the query is shown in the slide. What question does this query answer? It tells us who has that water meter and where they live.</a:t>
            </a:r>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79A969-9372-47E6-9583-66F79B755C9F}" type="slidenum">
              <a:rPr lang="en-US"/>
              <a:pPr fontAlgn="base">
                <a:spcBef>
                  <a:spcPct val="0"/>
                </a:spcBef>
                <a:spcAft>
                  <a:spcPct val="0"/>
                </a:spcAft>
              </a:pPr>
              <a:t>11</a:t>
            </a:fld>
            <a:endParaRPr lang="en-US" dirty="0"/>
          </a:p>
        </p:txBody>
      </p:sp>
    </p:spTree>
    <p:extLst>
      <p:ext uri="{BB962C8B-B14F-4D97-AF65-F5344CB8AC3E}">
        <p14:creationId xmlns:p14="http://schemas.microsoft.com/office/powerpoint/2010/main" val="2916751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90000"/>
              </a:lnSpc>
              <a:spcBef>
                <a:spcPct val="0"/>
              </a:spcBef>
            </a:pPr>
            <a:r>
              <a:rPr lang="en-US" b="0" dirty="0"/>
              <a:t>A </a:t>
            </a:r>
            <a:r>
              <a:rPr lang="en-US" b="1" i="1" dirty="0"/>
              <a:t>calculated</a:t>
            </a:r>
            <a:r>
              <a:rPr lang="en-US" b="0" dirty="0"/>
              <a:t> </a:t>
            </a:r>
            <a:r>
              <a:rPr lang="en-US" b="1" i="1" dirty="0"/>
              <a:t>field</a:t>
            </a:r>
            <a:r>
              <a:rPr lang="en-US" b="0" dirty="0"/>
              <a:t> is a field in a table or query that derives its values from other fields in the table or query. For this example, we will create a calculated field that determine water bills, which are based on the rate and usage columns.</a:t>
            </a:r>
          </a:p>
          <a:p>
            <a:pPr>
              <a:lnSpc>
                <a:spcPct val="90000"/>
              </a:lnSpc>
              <a:spcBef>
                <a:spcPct val="0"/>
              </a:spcBef>
            </a:pPr>
            <a:endParaRPr lang="en-US" b="0" dirty="0"/>
          </a:p>
          <a:p>
            <a:pPr>
              <a:lnSpc>
                <a:spcPct val="90000"/>
              </a:lnSpc>
              <a:spcBef>
                <a:spcPct val="0"/>
              </a:spcBef>
            </a:pPr>
            <a:r>
              <a:rPr lang="en-US" b="0" dirty="0"/>
              <a:t>An </a:t>
            </a:r>
            <a:r>
              <a:rPr lang="en-US" b="1" i="1" dirty="0"/>
              <a:t>expression</a:t>
            </a:r>
            <a:r>
              <a:rPr lang="en-US" b="0" dirty="0"/>
              <a:t> is a combination of fields, mathematical operators, and pre-built functions that calculates values in tables, forms, queries, and reports.</a:t>
            </a:r>
          </a:p>
          <a:p>
            <a:pPr>
              <a:lnSpc>
                <a:spcPct val="90000"/>
              </a:lnSpc>
              <a:spcBef>
                <a:spcPct val="0"/>
              </a:spcBef>
            </a:pPr>
            <a:endParaRPr lang="en-US" b="0" dirty="0"/>
          </a:p>
          <a:p>
            <a:pPr>
              <a:lnSpc>
                <a:spcPct val="90000"/>
              </a:lnSpc>
              <a:spcBef>
                <a:spcPct val="0"/>
              </a:spcBef>
            </a:pPr>
            <a:r>
              <a:rPr lang="en-US" b="0" dirty="0"/>
              <a:t>In the background of this slide, the Water Bills table has been opened in Datasheet view. We will use the Expression Builder tool to construct a calculated field. Select the Usage field, click More Fields in the Add &amp; Delete group on the FIELDS tab, in the field list point to Calculated Field, and then in the submenu click Currency. This opens the Expression Builder dialog box shown in the foreground of the slide. A calculated field is created by selecting items from the various boxes or by directly typing the expression.</a:t>
            </a:r>
          </a:p>
          <a:p>
            <a:pPr>
              <a:lnSpc>
                <a:spcPct val="90000"/>
              </a:lnSpc>
              <a:spcBef>
                <a:spcPct val="0"/>
              </a:spcBef>
            </a:pPr>
            <a:endParaRPr lang="en-US" b="0" dirty="0"/>
          </a:p>
          <a:p>
            <a:pPr>
              <a:lnSpc>
                <a:spcPct val="90000"/>
              </a:lnSpc>
              <a:spcBef>
                <a:spcPct val="0"/>
              </a:spcBef>
            </a:pPr>
            <a:r>
              <a:rPr lang="en-US" b="0" dirty="0"/>
              <a:t>Under Expression Elements, click Operators, and then under Expression Categories, click Arithmetic. Under Expression Values, double-click the multiplication operator to insert it into the expression. Under Expression Elements, click Water Bills, and then under Expression Categories, double-click Usage. The result of these actions is shown in the top box. Notice that Access has surrounded the field names in brackets.</a:t>
            </a:r>
          </a:p>
          <a:p>
            <a:pPr>
              <a:lnSpc>
                <a:spcPct val="90000"/>
              </a:lnSpc>
              <a:spcBef>
                <a:spcPct val="0"/>
              </a:spcBef>
            </a:pPr>
            <a:endParaRPr lang="en-US" b="0" dirty="0"/>
          </a:p>
          <a:p>
            <a:pPr>
              <a:lnSpc>
                <a:spcPct val="90000"/>
              </a:lnSpc>
              <a:spcBef>
                <a:spcPct val="0"/>
              </a:spcBef>
            </a:pPr>
            <a:endParaRPr lang="en-US" b="0" dirty="0"/>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4B61F4-43BA-41C5-81B3-83FB3BCF0356}" type="slidenum">
              <a:rPr lang="en-US"/>
              <a:pPr fontAlgn="base">
                <a:spcBef>
                  <a:spcPct val="0"/>
                </a:spcBef>
                <a:spcAft>
                  <a:spcPct val="0"/>
                </a:spcAft>
              </a:pPr>
              <a:t>12</a:t>
            </a:fld>
            <a:endParaRPr lang="en-US" dirty="0"/>
          </a:p>
        </p:txBody>
      </p:sp>
    </p:spTree>
    <p:extLst>
      <p:ext uri="{BB962C8B-B14F-4D97-AF65-F5344CB8AC3E}">
        <p14:creationId xmlns:p14="http://schemas.microsoft.com/office/powerpoint/2010/main" val="4289126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All that remains is for us to name the calculated field, and as shown in the slide, it has been named Billing. If you have a calculator available, check one of the calculations by multiplying any rate times the usage.</a:t>
            </a:r>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A97439-DB41-461E-919C-2F2D847974CE}" type="slidenum">
              <a:rPr lang="en-US"/>
              <a:pPr fontAlgn="base">
                <a:spcBef>
                  <a:spcPct val="0"/>
                </a:spcBef>
                <a:spcAft>
                  <a:spcPct val="0"/>
                </a:spcAft>
              </a:pPr>
              <a:t>13</a:t>
            </a:fld>
            <a:endParaRPr lang="en-US" dirty="0"/>
          </a:p>
        </p:txBody>
      </p:sp>
    </p:spTree>
    <p:extLst>
      <p:ext uri="{BB962C8B-B14F-4D97-AF65-F5344CB8AC3E}">
        <p14:creationId xmlns:p14="http://schemas.microsoft.com/office/powerpoint/2010/main" val="50658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Switching to Design view, we create another calculated field, which will determine the amount due on the water bills. This is done by clicking an empty cell, naming the field, and setting its data type. Clicking the Data Type arrow displays a list from which Calculated is selected. This opens the Expression Builder, and as we saw previously, you can add components by selecting them or by simply typing the expression yourself. Using the example in the text, the new field is called AmountDue, and the calculated expression is: [Billing] </a:t>
            </a:r>
            <a:r>
              <a:rPr lang="en-US" dirty="0">
                <a:latin typeface="Symbol" pitchFamily="18" charset="2"/>
              </a:rPr>
              <a:t>‐</a:t>
            </a:r>
            <a:r>
              <a:rPr lang="en-US" dirty="0"/>
              <a:t> [AmountPaid]. One additional step is shown in the Field Properties pane, where the result type is set to Currency.</a:t>
            </a:r>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E04FE72-7EDC-4848-809C-3F7AF23906E2}" type="slidenum">
              <a:rPr lang="en-US"/>
              <a:pPr fontAlgn="base">
                <a:spcBef>
                  <a:spcPct val="0"/>
                </a:spcBef>
                <a:spcAft>
                  <a:spcPct val="0"/>
                </a:spcAft>
              </a:pPr>
              <a:t>14</a:t>
            </a:fld>
            <a:endParaRPr lang="en-US" dirty="0"/>
          </a:p>
        </p:txBody>
      </p:sp>
    </p:spTree>
    <p:extLst>
      <p:ext uri="{BB962C8B-B14F-4D97-AF65-F5344CB8AC3E}">
        <p14:creationId xmlns:p14="http://schemas.microsoft.com/office/powerpoint/2010/main" val="755039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final slide shows the results in the Datasheet view. Since all the bills have been paid, you do not need your calculator to check this calculated field.</a:t>
            </a:r>
          </a:p>
        </p:txBody>
      </p:sp>
      <p:sp>
        <p:nvSpPr>
          <p:cNvPr id="450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1F3E4DB-92BB-4860-AE8B-F72801E65066}" type="slidenum">
              <a:rPr lang="en-US"/>
              <a:pPr fontAlgn="base">
                <a:spcBef>
                  <a:spcPct val="0"/>
                </a:spcBef>
                <a:spcAft>
                  <a:spcPct val="0"/>
                </a:spcAft>
              </a:pPr>
              <a:t>15</a:t>
            </a:fld>
            <a:endParaRPr lang="en-US" dirty="0"/>
          </a:p>
        </p:txBody>
      </p:sp>
    </p:spTree>
    <p:extLst>
      <p:ext uri="{BB962C8B-B14F-4D97-AF65-F5344CB8AC3E}">
        <p14:creationId xmlns:p14="http://schemas.microsoft.com/office/powerpoint/2010/main" val="390560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time we will create a query using Design view. The query question is: What are the names of the customers that have an overdue balance, what are those balances, and from what time periods?</a:t>
            </a:r>
          </a:p>
          <a:p>
            <a:pPr>
              <a:spcBef>
                <a:spcPct val="0"/>
              </a:spcBef>
            </a:pPr>
            <a:endParaRPr lang="en-US" dirty="0"/>
          </a:p>
          <a:p>
            <a:pPr>
              <a:spcBef>
                <a:spcPct val="0"/>
              </a:spcBef>
            </a:pPr>
            <a:r>
              <a:rPr lang="en-US" dirty="0"/>
              <a:t>Click </a:t>
            </a:r>
            <a:r>
              <a:rPr lang="en-US" b="0" dirty="0"/>
              <a:t>the Query Design button </a:t>
            </a:r>
            <a:r>
              <a:rPr lang="en-US" dirty="0"/>
              <a:t>in the Queries group on the Create tab. To add tables to the query design workspace, you double-click the table(s) displayed in the Show Table dialog box. In this example, both the Residents and Water Bills tables will be added.</a:t>
            </a:r>
          </a:p>
        </p:txBody>
      </p:sp>
      <p:sp>
        <p:nvSpPr>
          <p:cNvPr id="471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3605B8E-DA80-46E5-A24B-EBA3E6D745C6}" type="slidenum">
              <a:rPr lang="en-US"/>
              <a:pPr fontAlgn="base">
                <a:spcBef>
                  <a:spcPct val="0"/>
                </a:spcBef>
                <a:spcAft>
                  <a:spcPct val="0"/>
                </a:spcAft>
              </a:pPr>
              <a:t>16</a:t>
            </a:fld>
            <a:endParaRPr lang="en-US" dirty="0"/>
          </a:p>
        </p:txBody>
      </p:sp>
    </p:spTree>
    <p:extLst>
      <p:ext uri="{BB962C8B-B14F-4D97-AF65-F5344CB8AC3E}">
        <p14:creationId xmlns:p14="http://schemas.microsoft.com/office/powerpoint/2010/main" val="4281267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answer our question, the query will use some fields from both these tables. When a query uses fields from multiple tables, the tables need to be related.</a:t>
            </a:r>
          </a:p>
          <a:p>
            <a:pPr>
              <a:spcBef>
                <a:spcPct val="0"/>
              </a:spcBef>
            </a:pPr>
            <a:endParaRPr lang="en-US" dirty="0"/>
          </a:p>
        </p:txBody>
      </p:sp>
      <p:sp>
        <p:nvSpPr>
          <p:cNvPr id="491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5215F-EC82-4526-A307-D4BD89711BEC}" type="slidenum">
              <a:rPr lang="en-US"/>
              <a:pPr fontAlgn="base">
                <a:spcBef>
                  <a:spcPct val="0"/>
                </a:spcBef>
                <a:spcAft>
                  <a:spcPct val="0"/>
                </a:spcAft>
              </a:pPr>
              <a:t>17</a:t>
            </a:fld>
            <a:endParaRPr lang="en-US" dirty="0"/>
          </a:p>
        </p:txBody>
      </p:sp>
    </p:spTree>
    <p:extLst>
      <p:ext uri="{BB962C8B-B14F-4D97-AF65-F5344CB8AC3E}">
        <p14:creationId xmlns:p14="http://schemas.microsoft.com/office/powerpoint/2010/main" val="3866407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fields shown in the query design grid were dragged from the tables in the query design workspace. As seen in the slide, there are fields taken from both tables.</a:t>
            </a:r>
          </a:p>
          <a:p>
            <a:pPr>
              <a:spcBef>
                <a:spcPct val="0"/>
              </a:spcBef>
            </a:pPr>
            <a:endParaRPr lang="en-US" dirty="0"/>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227FFFE-D0CB-4E47-8F13-B79606F80543}" type="slidenum">
              <a:rPr lang="en-US"/>
              <a:pPr fontAlgn="base">
                <a:spcBef>
                  <a:spcPct val="0"/>
                </a:spcBef>
                <a:spcAft>
                  <a:spcPct val="0"/>
                </a:spcAft>
              </a:pPr>
              <a:t>18</a:t>
            </a:fld>
            <a:endParaRPr lang="en-US" dirty="0"/>
          </a:p>
        </p:txBody>
      </p:sp>
    </p:spTree>
    <p:extLst>
      <p:ext uri="{BB962C8B-B14F-4D97-AF65-F5344CB8AC3E}">
        <p14:creationId xmlns:p14="http://schemas.microsoft.com/office/powerpoint/2010/main" val="504231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results of running the query are shown in the slide. All the records are displayed, since we have not entered any criteria.</a:t>
            </a:r>
          </a:p>
          <a:p>
            <a:pPr>
              <a:spcBef>
                <a:spcPct val="0"/>
              </a:spcBef>
            </a:pPr>
            <a:endParaRPr lang="en-US" dirty="0"/>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7BE4F44-04C2-4557-962B-8D23FC357D37}" type="slidenum">
              <a:rPr lang="en-US"/>
              <a:pPr fontAlgn="base">
                <a:spcBef>
                  <a:spcPct val="0"/>
                </a:spcBef>
                <a:spcAft>
                  <a:spcPct val="0"/>
                </a:spcAft>
              </a:pPr>
              <a:t>19</a:t>
            </a:fld>
            <a:endParaRPr lang="en-US" dirty="0"/>
          </a:p>
        </p:txBody>
      </p:sp>
    </p:spTree>
    <p:extLst>
      <p:ext uri="{BB962C8B-B14F-4D97-AF65-F5344CB8AC3E}">
        <p14:creationId xmlns:p14="http://schemas.microsoft.com/office/powerpoint/2010/main" val="122449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skills of this chapter are:</a:t>
            </a:r>
          </a:p>
          <a:p>
            <a:pPr lvl="1">
              <a:spcBef>
                <a:spcPct val="0"/>
              </a:spcBef>
              <a:buFontTx/>
              <a:buChar char="•"/>
            </a:pPr>
            <a:r>
              <a:rPr lang="en-US" sz="1300" dirty="0"/>
              <a:t>  Create Queries with the Simple Query Wizard</a:t>
            </a:r>
          </a:p>
          <a:p>
            <a:pPr lvl="1">
              <a:spcBef>
                <a:spcPct val="0"/>
              </a:spcBef>
              <a:buFontTx/>
              <a:buChar char="•"/>
            </a:pPr>
            <a:r>
              <a:rPr lang="en-US" sz="1300" dirty="0"/>
              <a:t>  Add Text Criteria</a:t>
            </a:r>
          </a:p>
          <a:p>
            <a:pPr lvl="1">
              <a:spcBef>
                <a:spcPct val="0"/>
              </a:spcBef>
              <a:buFontTx/>
              <a:buChar char="•"/>
            </a:pPr>
            <a:r>
              <a:rPr lang="en-US" sz="1300" dirty="0"/>
              <a:t>  Add Calculated Fields to Tables</a:t>
            </a:r>
          </a:p>
          <a:p>
            <a:pPr lvl="1">
              <a:spcBef>
                <a:spcPct val="0"/>
              </a:spcBef>
              <a:buFontTx/>
              <a:buChar char="•"/>
            </a:pPr>
            <a:r>
              <a:rPr lang="en-US" sz="1300" dirty="0"/>
              <a:t>  Create Queries in Design View</a:t>
            </a:r>
          </a:p>
          <a:p>
            <a:pPr lvl="1">
              <a:spcBef>
                <a:spcPct val="0"/>
              </a:spcBef>
              <a:buFontTx/>
              <a:buChar char="•"/>
            </a:pPr>
            <a:r>
              <a:rPr lang="en-US" sz="1300" dirty="0"/>
              <a:t>  Add Comparison Operators</a:t>
            </a:r>
          </a:p>
          <a:p>
            <a:pPr lvl="1">
              <a:spcBef>
                <a:spcPct val="0"/>
              </a:spcBef>
            </a:pPr>
            <a:endParaRPr lang="en-US" dirty="0"/>
          </a:p>
          <a:p>
            <a:pPr>
              <a:spcBef>
                <a:spcPct val="0"/>
              </a:spcBef>
            </a:pPr>
            <a:r>
              <a:rPr lang="en-US" dirty="0"/>
              <a:t>The skills continue on the next slide.</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C538AC-DD51-411B-AD10-1BA3DB3F98AB}" type="slidenum">
              <a:rPr lang="en-US"/>
              <a:pPr fontAlgn="base">
                <a:spcBef>
                  <a:spcPct val="0"/>
                </a:spcBef>
                <a:spcAft>
                  <a:spcPct val="0"/>
                </a:spcAft>
              </a:pPr>
              <a:t>2</a:t>
            </a:fld>
            <a:endParaRPr lang="en-US" dirty="0"/>
          </a:p>
        </p:txBody>
      </p:sp>
    </p:spTree>
    <p:extLst>
      <p:ext uri="{BB962C8B-B14F-4D97-AF65-F5344CB8AC3E}">
        <p14:creationId xmlns:p14="http://schemas.microsoft.com/office/powerpoint/2010/main" val="258368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In query criteria, numbers are typically combined using </a:t>
            </a:r>
            <a:r>
              <a:rPr lang="en-US" b="1" i="1" dirty="0"/>
              <a:t>comparison operators</a:t>
            </a:r>
            <a:r>
              <a:rPr lang="en-US" b="0" i="0" dirty="0"/>
              <a:t>—operators </a:t>
            </a:r>
            <a:r>
              <a:rPr lang="en-US" dirty="0"/>
              <a:t>that compare two values including operators such as = (equal) and  &gt; (greater than). Looking at the table, you should recognize some of the operator symbols. </a:t>
            </a:r>
            <a:r>
              <a:rPr lang="en-US" sz="1400" dirty="0"/>
              <a:t>You may wonder why less than or equal to is not written as </a:t>
            </a:r>
            <a:r>
              <a:rPr lang="en-US" dirty="0"/>
              <a:t>≤. Try finding that key on a keyboard, and you will understand why the two symbols &lt;= are used.</a:t>
            </a:r>
          </a:p>
          <a:p>
            <a:pPr>
              <a:spcBef>
                <a:spcPct val="0"/>
              </a:spcBef>
            </a:pPr>
            <a:endParaRPr lang="en-US" dirty="0"/>
          </a:p>
        </p:txBody>
      </p:sp>
      <p:sp>
        <p:nvSpPr>
          <p:cNvPr id="552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0F20BA-DAD5-46A7-8342-7252716FF7FD}" type="slidenum">
              <a:rPr lang="en-US"/>
              <a:pPr fontAlgn="base">
                <a:spcBef>
                  <a:spcPct val="0"/>
                </a:spcBef>
                <a:spcAft>
                  <a:spcPct val="0"/>
                </a:spcAft>
              </a:pPr>
              <a:t>20</a:t>
            </a:fld>
            <a:endParaRPr lang="en-US" dirty="0"/>
          </a:p>
        </p:txBody>
      </p:sp>
    </p:spTree>
    <p:extLst>
      <p:ext uri="{BB962C8B-B14F-4D97-AF65-F5344CB8AC3E}">
        <p14:creationId xmlns:p14="http://schemas.microsoft.com/office/powerpoint/2010/main" val="3167070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We will experiment with some of these operators. The example shown in this slide uses greater than 80 in the billing field. If run, the query would show customers whose bills exceed $80.</a:t>
            </a:r>
          </a:p>
        </p:txBody>
      </p:sp>
      <p:sp>
        <p:nvSpPr>
          <p:cNvPr id="573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14C7EBA-BEF4-46B0-86B8-F2B23103D791}" type="slidenum">
              <a:rPr lang="en-US"/>
              <a:pPr fontAlgn="base">
                <a:spcBef>
                  <a:spcPct val="0"/>
                </a:spcBef>
                <a:spcAft>
                  <a:spcPct val="0"/>
                </a:spcAft>
              </a:pPr>
              <a:t>21</a:t>
            </a:fld>
            <a:endParaRPr lang="en-US" dirty="0"/>
          </a:p>
        </p:txBody>
      </p:sp>
    </p:spTree>
    <p:extLst>
      <p:ext uri="{BB962C8B-B14F-4D97-AF65-F5344CB8AC3E}">
        <p14:creationId xmlns:p14="http://schemas.microsoft.com/office/powerpoint/2010/main" val="2428473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next example uses less than or equal to 0 in the criteria row in the Amount Due column, and the results are shown in the slide. </a:t>
            </a:r>
            <a:r>
              <a:rPr lang="en-US" i="1" dirty="0"/>
              <a:t>What question would this query answer?</a:t>
            </a:r>
          </a:p>
          <a:p>
            <a:pPr>
              <a:spcBef>
                <a:spcPct val="0"/>
              </a:spcBef>
            </a:pPr>
            <a:endParaRPr lang="en-US" dirty="0"/>
          </a:p>
        </p:txBody>
      </p:sp>
      <p:sp>
        <p:nvSpPr>
          <p:cNvPr id="593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E73A11-C1AB-4D82-8B39-F3186DE40209}" type="slidenum">
              <a:rPr lang="en-US"/>
              <a:pPr fontAlgn="base">
                <a:spcBef>
                  <a:spcPct val="0"/>
                </a:spcBef>
                <a:spcAft>
                  <a:spcPct val="0"/>
                </a:spcAft>
              </a:pPr>
              <a:t>22</a:t>
            </a:fld>
            <a:endParaRPr lang="en-US" dirty="0"/>
          </a:p>
        </p:txBody>
      </p:sp>
    </p:spTree>
    <p:extLst>
      <p:ext uri="{BB962C8B-B14F-4D97-AF65-F5344CB8AC3E}">
        <p14:creationId xmlns:p14="http://schemas.microsoft.com/office/powerpoint/2010/main" val="56486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Our final example uses greater than 0 in the criteria row in the Amount Due column, and the results are shown in the slide. As indicated, the displayed records are for customers who have a balance due. </a:t>
            </a:r>
            <a:r>
              <a:rPr lang="en-US" i="1" dirty="0"/>
              <a:t>We know they have a balance due, but is the balance overdue?</a:t>
            </a:r>
          </a:p>
          <a:p>
            <a:pPr>
              <a:spcBef>
                <a:spcPct val="0"/>
              </a:spcBef>
            </a:pPr>
            <a:endParaRPr lang="en-US" dirty="0"/>
          </a:p>
        </p:txBody>
      </p:sp>
      <p:sp>
        <p:nvSpPr>
          <p:cNvPr id="614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097E4D-6844-406A-8F3A-97CC964A1B66}" type="slidenum">
              <a:rPr lang="en-US"/>
              <a:pPr fontAlgn="base">
                <a:spcBef>
                  <a:spcPct val="0"/>
                </a:spcBef>
                <a:spcAft>
                  <a:spcPct val="0"/>
                </a:spcAft>
              </a:pPr>
              <a:t>23</a:t>
            </a:fld>
            <a:endParaRPr lang="en-US" dirty="0"/>
          </a:p>
        </p:txBody>
      </p:sp>
    </p:spTree>
    <p:extLst>
      <p:ext uri="{BB962C8B-B14F-4D97-AF65-F5344CB8AC3E}">
        <p14:creationId xmlns:p14="http://schemas.microsoft.com/office/powerpoint/2010/main" val="1643233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Access stores dates and times as numbers. The underlying numbers display as dates in database objects. For example, using the Short Date format, the number 37979 displays as 12/24/2003.</a:t>
            </a:r>
          </a:p>
          <a:p>
            <a:pPr>
              <a:spcBef>
                <a:spcPct val="0"/>
              </a:spcBef>
            </a:pPr>
            <a:endParaRPr lang="en-US" dirty="0"/>
          </a:p>
          <a:p>
            <a:pPr>
              <a:spcBef>
                <a:spcPct val="0"/>
              </a:spcBef>
            </a:pPr>
            <a:r>
              <a:rPr lang="en-US" dirty="0"/>
              <a:t>We are going to create a query with more than one criterion. When you add criteria to more than one query column, both criteria must be true if the record is to be included in the results.</a:t>
            </a:r>
          </a:p>
          <a:p>
            <a:pPr>
              <a:spcBef>
                <a:spcPct val="0"/>
              </a:spcBef>
            </a:pPr>
            <a:endParaRPr lang="en-US" dirty="0"/>
          </a:p>
          <a:p>
            <a:pPr>
              <a:spcBef>
                <a:spcPct val="0"/>
              </a:spcBef>
            </a:pPr>
            <a:r>
              <a:rPr lang="en-US" dirty="0"/>
              <a:t>Using the date 7/1/2018, we want to see which customers have a balance due and were billed before July 1. As seen in the slide less than 7/1/2018 is entered in the criteria row in the BillingDate column. Look closely, and you will see that the date is enclosed in number</a:t>
            </a:r>
            <a:r>
              <a:rPr lang="en-US" baseline="0" dirty="0"/>
              <a:t> </a:t>
            </a:r>
            <a:r>
              <a:rPr lang="en-US" dirty="0"/>
              <a:t>signs. Number signs are used to indicate date and time data just as the quotation marks were used for text data.</a:t>
            </a:r>
          </a:p>
          <a:p>
            <a:pPr>
              <a:spcBef>
                <a:spcPct val="0"/>
              </a:spcBef>
            </a:pPr>
            <a:endParaRPr lang="en-US" dirty="0"/>
          </a:p>
          <a:p>
            <a:pPr>
              <a:spcBef>
                <a:spcPct val="0"/>
              </a:spcBef>
            </a:pPr>
            <a:endParaRPr lang="en-US" dirty="0"/>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5D1299-E917-4A7A-B740-D66AFEB45221}" type="slidenum">
              <a:rPr lang="en-US"/>
              <a:pPr fontAlgn="base">
                <a:spcBef>
                  <a:spcPct val="0"/>
                </a:spcBef>
                <a:spcAft>
                  <a:spcPct val="0"/>
                </a:spcAft>
              </a:pPr>
              <a:t>24</a:t>
            </a:fld>
            <a:endParaRPr lang="en-US" dirty="0"/>
          </a:p>
        </p:txBody>
      </p:sp>
    </p:spTree>
    <p:extLst>
      <p:ext uri="{BB962C8B-B14F-4D97-AF65-F5344CB8AC3E}">
        <p14:creationId xmlns:p14="http://schemas.microsoft.com/office/powerpoint/2010/main" val="1641349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results of the query are shown in the slide. The question that is answered is, </a:t>
            </a:r>
            <a:r>
              <a:rPr lang="en-US" i="1" dirty="0"/>
              <a:t>Which billings before July 1, 2018, still have a balance due?</a:t>
            </a:r>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B73CE3-DD3C-4F6C-8B02-53C29FCFBC17}" type="slidenum">
              <a:rPr lang="en-US"/>
              <a:pPr fontAlgn="base">
                <a:spcBef>
                  <a:spcPct val="0"/>
                </a:spcBef>
                <a:spcAft>
                  <a:spcPct val="0"/>
                </a:spcAft>
              </a:pPr>
              <a:t>25</a:t>
            </a:fld>
            <a:endParaRPr lang="en-US" dirty="0"/>
          </a:p>
        </p:txBody>
      </p:sp>
    </p:spTree>
    <p:extLst>
      <p:ext uri="{BB962C8B-B14F-4D97-AF65-F5344CB8AC3E}">
        <p14:creationId xmlns:p14="http://schemas.microsoft.com/office/powerpoint/2010/main" val="4174793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version of the query, we will use the Between…And operator. The </a:t>
            </a:r>
            <a:r>
              <a:rPr lang="en-US" b="1" i="1" dirty="0"/>
              <a:t>Between…And operator </a:t>
            </a:r>
            <a:r>
              <a:rPr lang="en-US" b="0" dirty="0"/>
              <a:t>is a comparison operator that finds all numbers or dates between and including two values. As seen in the slide, the operator is used to find dates for the months April, May, and June.</a:t>
            </a:r>
          </a:p>
        </p:txBody>
      </p:sp>
      <p:sp>
        <p:nvSpPr>
          <p:cNvPr id="675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AACFED-2569-4D7E-9E85-58E3A74DD6ED}" type="slidenum">
              <a:rPr lang="en-US"/>
              <a:pPr fontAlgn="base">
                <a:spcBef>
                  <a:spcPct val="0"/>
                </a:spcBef>
                <a:spcAft>
                  <a:spcPct val="0"/>
                </a:spcAft>
              </a:pPr>
              <a:t>26</a:t>
            </a:fld>
            <a:endParaRPr lang="en-US" dirty="0"/>
          </a:p>
        </p:txBody>
      </p:sp>
    </p:spTree>
    <p:extLst>
      <p:ext uri="{BB962C8B-B14F-4D97-AF65-F5344CB8AC3E}">
        <p14:creationId xmlns:p14="http://schemas.microsoft.com/office/powerpoint/2010/main" val="17157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Running the query displays results to the question, </a:t>
            </a:r>
            <a:r>
              <a:rPr lang="en-US" i="1" dirty="0"/>
              <a:t>Which billings from the second quarter of 2018 have a balance due?</a:t>
            </a:r>
          </a:p>
        </p:txBody>
      </p:sp>
      <p:sp>
        <p:nvSpPr>
          <p:cNvPr id="696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6D2316-12A0-4DB4-AC69-D4058E8E985F}" type="slidenum">
              <a:rPr lang="en-US"/>
              <a:pPr fontAlgn="base">
                <a:spcBef>
                  <a:spcPct val="0"/>
                </a:spcBef>
                <a:spcAft>
                  <a:spcPct val="0"/>
                </a:spcAft>
              </a:pPr>
              <a:t>27</a:t>
            </a:fld>
            <a:endParaRPr lang="en-US" dirty="0"/>
          </a:p>
        </p:txBody>
      </p:sp>
    </p:spTree>
    <p:extLst>
      <p:ext uri="{BB962C8B-B14F-4D97-AF65-F5344CB8AC3E}">
        <p14:creationId xmlns:p14="http://schemas.microsoft.com/office/powerpoint/2010/main" val="3706455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A Total row can be added to query display grid when </a:t>
            </a:r>
            <a:r>
              <a:rPr lang="en-US" b="1" i="1" dirty="0"/>
              <a:t>summary statistics </a:t>
            </a:r>
            <a:r>
              <a:rPr lang="en-US" b="0" dirty="0"/>
              <a:t>such as totals, averages, or counts are needed. As shown in the slide, a Total row has been added by clicking Totals in the Show/Hide group on the Design tab. Notice the default shown in the Totals row is Group By.</a:t>
            </a:r>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A11467-5D48-46D1-AE20-87F85BA9C05E}" type="slidenum">
              <a:rPr lang="en-US"/>
              <a:pPr fontAlgn="base">
                <a:spcBef>
                  <a:spcPct val="0"/>
                </a:spcBef>
                <a:spcAft>
                  <a:spcPct val="0"/>
                </a:spcAft>
              </a:pPr>
              <a:t>28</a:t>
            </a:fld>
            <a:endParaRPr lang="en-US" dirty="0"/>
          </a:p>
        </p:txBody>
      </p:sp>
    </p:spTree>
    <p:extLst>
      <p:ext uri="{BB962C8B-B14F-4D97-AF65-F5344CB8AC3E}">
        <p14:creationId xmlns:p14="http://schemas.microsoft.com/office/powerpoint/2010/main" val="2366132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Two additional fields have been added to the query, one of which is another BillingDate column. To see other options in the Total row, click in the Total row to display the Total row arrow. Clicking the arrow displays a menu of options. As seen in the slide, a </a:t>
            </a:r>
            <a:r>
              <a:rPr lang="en-US" b="1" i="1" dirty="0"/>
              <a:t>count</a:t>
            </a:r>
            <a:r>
              <a:rPr lang="en-US" dirty="0"/>
              <a:t> will be performed on the second BillingDate column and an </a:t>
            </a:r>
            <a:r>
              <a:rPr lang="en-US" b="1" i="1" dirty="0"/>
              <a:t>average</a:t>
            </a:r>
            <a:r>
              <a:rPr lang="en-US" dirty="0"/>
              <a:t> will be performed on the Usage column. Since no changes were made to the first BillingDate column, the query results will be </a:t>
            </a:r>
            <a:r>
              <a:rPr lang="en-US" b="1" i="1" dirty="0"/>
              <a:t>grouped by </a:t>
            </a:r>
            <a:r>
              <a:rPr lang="en-US" dirty="0"/>
              <a:t>dates. </a:t>
            </a:r>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09C110-2816-40E5-947B-F9A1AE606FB6}" type="slidenum">
              <a:rPr lang="en-US"/>
              <a:pPr fontAlgn="base">
                <a:spcBef>
                  <a:spcPct val="0"/>
                </a:spcBef>
                <a:spcAft>
                  <a:spcPct val="0"/>
                </a:spcAft>
              </a:pPr>
              <a:t>29</a:t>
            </a:fld>
            <a:endParaRPr lang="en-US" dirty="0"/>
          </a:p>
        </p:txBody>
      </p:sp>
    </p:spTree>
    <p:extLst>
      <p:ext uri="{BB962C8B-B14F-4D97-AF65-F5344CB8AC3E}">
        <p14:creationId xmlns:p14="http://schemas.microsoft.com/office/powerpoint/2010/main" val="241448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Additional skills include:</a:t>
            </a:r>
          </a:p>
          <a:p>
            <a:pPr lvl="1">
              <a:spcBef>
                <a:spcPct val="0"/>
              </a:spcBef>
              <a:buFontTx/>
              <a:buChar char="•"/>
            </a:pPr>
            <a:r>
              <a:rPr lang="en-US" dirty="0"/>
              <a:t>  Add Date and Time Criteria</a:t>
            </a:r>
          </a:p>
          <a:p>
            <a:pPr lvl="1">
              <a:spcBef>
                <a:spcPct val="0"/>
              </a:spcBef>
              <a:buFontTx/>
              <a:buChar char="•"/>
            </a:pPr>
            <a:r>
              <a:rPr lang="en-US" dirty="0"/>
              <a:t>  Group and Total Queries</a:t>
            </a:r>
          </a:p>
          <a:p>
            <a:pPr lvl="1">
              <a:spcBef>
                <a:spcPct val="0"/>
              </a:spcBef>
              <a:buFontTx/>
              <a:buChar char="•"/>
            </a:pPr>
            <a:r>
              <a:rPr lang="en-US" dirty="0"/>
              <a:t>  Add Calculated Fields to Queries</a:t>
            </a:r>
          </a:p>
          <a:p>
            <a:pPr lvl="1">
              <a:spcBef>
                <a:spcPct val="0"/>
              </a:spcBef>
              <a:buFontTx/>
              <a:buChar char="•"/>
            </a:pPr>
            <a:r>
              <a:rPr lang="en-US" dirty="0"/>
              <a:t>  Work with Logical Operators</a:t>
            </a:r>
          </a:p>
          <a:p>
            <a:pPr lvl="1">
              <a:spcBef>
                <a:spcPct val="0"/>
              </a:spcBef>
              <a:buFontTx/>
              <a:buChar char="•"/>
            </a:pPr>
            <a:r>
              <a:rPr lang="en-US" dirty="0"/>
              <a:t>  Add Wildcards to Query Criteria</a:t>
            </a:r>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BC07A5-7AE3-42EA-9237-411805072A82}" type="slidenum">
              <a:rPr lang="en-US"/>
              <a:pPr fontAlgn="base">
                <a:spcBef>
                  <a:spcPct val="0"/>
                </a:spcBef>
                <a:spcAft>
                  <a:spcPct val="0"/>
                </a:spcAft>
              </a:pPr>
              <a:t>3</a:t>
            </a:fld>
            <a:endParaRPr lang="en-US" dirty="0"/>
          </a:p>
        </p:txBody>
      </p:sp>
    </p:spTree>
    <p:extLst>
      <p:ext uri="{BB962C8B-B14F-4D97-AF65-F5344CB8AC3E}">
        <p14:creationId xmlns:p14="http://schemas.microsoft.com/office/powerpoint/2010/main" val="4222974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Two additional fields have been added to the query, and these two columns will have sums performed on them. The </a:t>
            </a:r>
            <a:r>
              <a:rPr lang="en-US" b="1" i="1" dirty="0"/>
              <a:t>Sum</a:t>
            </a:r>
            <a:r>
              <a:rPr lang="en-US" dirty="0"/>
              <a:t> operator calculates</a:t>
            </a:r>
            <a:r>
              <a:rPr lang="en-US" baseline="0" dirty="0"/>
              <a:t> the total of the values in each group.</a:t>
            </a:r>
            <a:endParaRPr lang="en-US" dirty="0"/>
          </a:p>
        </p:txBody>
      </p:sp>
      <p:sp>
        <p:nvSpPr>
          <p:cNvPr id="757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FC2890-516C-44EB-A6C3-6D56C2BEF173}" type="slidenum">
              <a:rPr lang="en-US"/>
              <a:pPr fontAlgn="base">
                <a:spcBef>
                  <a:spcPct val="0"/>
                </a:spcBef>
                <a:spcAft>
                  <a:spcPct val="0"/>
                </a:spcAft>
              </a:pPr>
              <a:t>30</a:t>
            </a:fld>
            <a:endParaRPr lang="en-US" dirty="0"/>
          </a:p>
        </p:txBody>
      </p:sp>
    </p:spTree>
    <p:extLst>
      <p:ext uri="{BB962C8B-B14F-4D97-AF65-F5344CB8AC3E}">
        <p14:creationId xmlns:p14="http://schemas.microsoft.com/office/powerpoint/2010/main" val="3382284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 display the query results,</a:t>
            </a:r>
            <a:r>
              <a:rPr lang="en-US" baseline="0" dirty="0"/>
              <a:t> click </a:t>
            </a:r>
            <a:r>
              <a:rPr lang="en-US" dirty="0"/>
              <a:t>Run. Although not shown in the presentation, some of the fields have been formatted by changing their captions and numerical formats.</a:t>
            </a:r>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49BE58B-FC41-48BD-AFFC-4E5EEA7647D4}" type="slidenum">
              <a:rPr lang="en-US"/>
              <a:pPr fontAlgn="base">
                <a:spcBef>
                  <a:spcPct val="0"/>
                </a:spcBef>
                <a:spcAft>
                  <a:spcPct val="0"/>
                </a:spcAft>
              </a:pPr>
              <a:t>31</a:t>
            </a:fld>
            <a:endParaRPr lang="en-US" dirty="0"/>
          </a:p>
        </p:txBody>
      </p:sp>
    </p:spTree>
    <p:extLst>
      <p:ext uri="{BB962C8B-B14F-4D97-AF65-F5344CB8AC3E}">
        <p14:creationId xmlns:p14="http://schemas.microsoft.com/office/powerpoint/2010/main" val="971880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Calculated fields can be inserted into queries. In queries, calculated fields need an </a:t>
            </a:r>
            <a:r>
              <a:rPr lang="en-US" b="0" dirty="0"/>
              <a:t>alias</a:t>
            </a:r>
            <a:r>
              <a:rPr lang="en-US" dirty="0"/>
              <a:t>, which is a descriptive label used to identify a field in expressions, datasheets, forms, and reports. The query results shown in the table are the result of entering &lt;4/1/14 in the criteria row of the BillingDate column and entering &gt;0 in the AmountDue column. These entries are shown in the next slide.</a:t>
            </a:r>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822795-CA38-4581-881D-728CCAE3D700}" type="slidenum">
              <a:rPr lang="en-US"/>
              <a:pPr fontAlgn="base">
                <a:spcBef>
                  <a:spcPct val="0"/>
                </a:spcBef>
                <a:spcAft>
                  <a:spcPct val="0"/>
                </a:spcAft>
              </a:pPr>
              <a:t>32</a:t>
            </a:fld>
            <a:endParaRPr lang="en-US" dirty="0"/>
          </a:p>
        </p:txBody>
      </p:sp>
    </p:spTree>
    <p:extLst>
      <p:ext uri="{BB962C8B-B14F-4D97-AF65-F5344CB8AC3E}">
        <p14:creationId xmlns:p14="http://schemas.microsoft.com/office/powerpoint/2010/main" val="1710737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When using Design view, a calculated field is entered using the Expression Builder. In this example, you would click in the first blank column Field</a:t>
            </a:r>
            <a:r>
              <a:rPr lang="en-US" b="1" dirty="0"/>
              <a:t> </a:t>
            </a:r>
            <a:r>
              <a:rPr lang="en-US" dirty="0"/>
              <a:t>row, and then click the Builder button in the Query Setup group.</a:t>
            </a:r>
            <a:r>
              <a:rPr lang="en-US" b="1" dirty="0"/>
              <a:t> </a:t>
            </a:r>
            <a:r>
              <a:rPr lang="en-US" dirty="0"/>
              <a:t>As seen in the slide, Penalty: [AmountDue] * 0.25  was typed in the Expression Builder dialog box. Penalty will be the alias for the calculated field, which calculates 25% penalty for late payments. Notice that Show for the AmountDue field has been unchecked. It has to be in the query for the calculated field, but this field will not show in the query results.</a:t>
            </a:r>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49F3B25-9288-477E-8EA1-D436A0BB8535}" type="slidenum">
              <a:rPr lang="en-US"/>
              <a:pPr fontAlgn="base">
                <a:spcBef>
                  <a:spcPct val="0"/>
                </a:spcBef>
                <a:spcAft>
                  <a:spcPct val="0"/>
                </a:spcAft>
              </a:pPr>
              <a:t>33</a:t>
            </a:fld>
            <a:endParaRPr lang="en-US" dirty="0"/>
          </a:p>
        </p:txBody>
      </p:sp>
    </p:spTree>
    <p:extLst>
      <p:ext uri="{BB962C8B-B14F-4D97-AF65-F5344CB8AC3E}">
        <p14:creationId xmlns:p14="http://schemas.microsoft.com/office/powerpoint/2010/main" val="3555638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Notice that the Penalty alias displays as the column header. However, the values that are displayed in the column need to be formatted. An </a:t>
            </a:r>
            <a:r>
              <a:rPr lang="en-US" b="1" i="1" dirty="0"/>
              <a:t>alias</a:t>
            </a:r>
            <a:r>
              <a:rPr lang="en-US" baseline="0" dirty="0"/>
              <a:t> is a descriptive label used to identify a field in expressions, datasheets, forms, and reports.</a:t>
            </a:r>
            <a:endParaRPr lang="en-US" dirty="0"/>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F0EBFA-90AC-46CE-92EF-8D8ACD325E85}" type="slidenum">
              <a:rPr lang="en-US"/>
              <a:pPr fontAlgn="base">
                <a:spcBef>
                  <a:spcPct val="0"/>
                </a:spcBef>
                <a:spcAft>
                  <a:spcPct val="0"/>
                </a:spcAft>
              </a:pPr>
              <a:t>34</a:t>
            </a:fld>
            <a:endParaRPr lang="en-US" dirty="0"/>
          </a:p>
        </p:txBody>
      </p:sp>
    </p:spTree>
    <p:extLst>
      <p:ext uri="{BB962C8B-B14F-4D97-AF65-F5344CB8AC3E}">
        <p14:creationId xmlns:p14="http://schemas.microsoft.com/office/powerpoint/2010/main" val="3227800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 final column will be added to reflect the addition of a penalty. Expression Builder would be used once again to enter: Adj Amount Due: [AmountDue] + [Penalty]. The last two columns have formatted to Currency using their property sheets.</a:t>
            </a:r>
          </a:p>
        </p:txBody>
      </p:sp>
      <p:sp>
        <p:nvSpPr>
          <p:cNvPr id="860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628EEB-3B0F-418C-94CF-D63E0CCD9185}" type="slidenum">
              <a:rPr lang="en-US"/>
              <a:pPr fontAlgn="base">
                <a:spcBef>
                  <a:spcPct val="0"/>
                </a:spcBef>
                <a:spcAft>
                  <a:spcPct val="0"/>
                </a:spcAft>
              </a:pPr>
              <a:t>35</a:t>
            </a:fld>
            <a:endParaRPr lang="en-US" dirty="0"/>
          </a:p>
        </p:txBody>
      </p:sp>
    </p:spTree>
    <p:extLst>
      <p:ext uri="{BB962C8B-B14F-4D97-AF65-F5344CB8AC3E}">
        <p14:creationId xmlns:p14="http://schemas.microsoft.com/office/powerpoint/2010/main" val="2054760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example, we are going to use a query to find erroneous entries. We begin by looking for errors in the Usage, where an error is a negative number or an empty entry.</a:t>
            </a:r>
          </a:p>
          <a:p>
            <a:pPr>
              <a:spcBef>
                <a:spcPct val="0"/>
              </a:spcBef>
            </a:pPr>
            <a:endParaRPr lang="en-US" b="0" dirty="0"/>
          </a:p>
          <a:p>
            <a:pPr>
              <a:spcBef>
                <a:spcPct val="0"/>
              </a:spcBef>
            </a:pPr>
            <a:r>
              <a:rPr lang="en-US" b="0" dirty="0"/>
              <a:t>When criteria are used in more than one column, the placement of the criteria in the design grid rows determines whether one or both of the criteria must be true for the record to display. In this query, we will see how to apply multiple criteria. In the Criteria row of the Usage column Is Null has been added. The </a:t>
            </a:r>
            <a:r>
              <a:rPr lang="en-US" b="1" i="1" dirty="0"/>
              <a:t>Is Null</a:t>
            </a:r>
            <a:r>
              <a:rPr lang="en-US" b="0" dirty="0"/>
              <a:t> and </a:t>
            </a:r>
            <a:r>
              <a:rPr lang="en-US" b="1" i="1" dirty="0"/>
              <a:t>Is Not Null </a:t>
            </a:r>
            <a:r>
              <a:rPr lang="en-US" b="0" dirty="0"/>
              <a:t>operators test if a field is empty or not empty. In the Or row of the Usage column is &lt;0. When run, this query will find records where the usage is empty or negative.</a:t>
            </a:r>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FBD323-601F-4876-A873-65835D659B97}" type="slidenum">
              <a:rPr lang="en-US"/>
              <a:pPr fontAlgn="base">
                <a:spcBef>
                  <a:spcPct val="0"/>
                </a:spcBef>
                <a:spcAft>
                  <a:spcPct val="0"/>
                </a:spcAft>
              </a:pPr>
              <a:t>36</a:t>
            </a:fld>
            <a:endParaRPr lang="en-US" dirty="0"/>
          </a:p>
        </p:txBody>
      </p:sp>
    </p:spTree>
    <p:extLst>
      <p:ext uri="{BB962C8B-B14F-4D97-AF65-F5344CB8AC3E}">
        <p14:creationId xmlns:p14="http://schemas.microsoft.com/office/powerpoint/2010/main" val="3252254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After running the query and returning to Design view, look at the Criteria row in the Usage column. When two criteria are placed in different rows in the design grid, the Or logical operator is applied. Since the two criteria in this query can be combined into a single row, Access automatically placed the </a:t>
            </a:r>
            <a:r>
              <a:rPr lang="en-US" b="1" i="1" dirty="0"/>
              <a:t>Or logical operator</a:t>
            </a:r>
            <a:r>
              <a:rPr lang="en-US" dirty="0"/>
              <a:t> between. In a similar manner, we want to find errors in the Rate field. Another criterion will be added in the Criteria row of the Rate column, and Null Or &lt;=0 would be typed in the cell.</a:t>
            </a:r>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93361AA-2C28-48F6-8920-23F5526F165F}" type="slidenum">
              <a:rPr lang="en-US"/>
              <a:pPr fontAlgn="base">
                <a:spcBef>
                  <a:spcPct val="0"/>
                </a:spcBef>
                <a:spcAft>
                  <a:spcPct val="0"/>
                </a:spcAft>
              </a:pPr>
              <a:t>37</a:t>
            </a:fld>
            <a:endParaRPr lang="en-US" dirty="0"/>
          </a:p>
        </p:txBody>
      </p:sp>
    </p:spTree>
    <p:extLst>
      <p:ext uri="{BB962C8B-B14F-4D97-AF65-F5344CB8AC3E}">
        <p14:creationId xmlns:p14="http://schemas.microsoft.com/office/powerpoint/2010/main" val="873172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When the query is run, only one record is displayed. When two criteria are placed in the same row, the </a:t>
            </a:r>
            <a:r>
              <a:rPr lang="en-US" b="1" i="1" dirty="0"/>
              <a:t>And logical operator </a:t>
            </a:r>
            <a:r>
              <a:rPr lang="en-US" dirty="0"/>
              <a:t>is applied. Here, records are selected only where the Usage and Rate columns both have errors. This will be corrected on the next slide.</a:t>
            </a:r>
          </a:p>
        </p:txBody>
      </p:sp>
      <p:sp>
        <p:nvSpPr>
          <p:cNvPr id="921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0B71A1D-4677-4D34-A523-06B3593C816E}" type="slidenum">
              <a:rPr lang="en-US"/>
              <a:pPr fontAlgn="base">
                <a:spcBef>
                  <a:spcPct val="0"/>
                </a:spcBef>
                <a:spcAft>
                  <a:spcPct val="0"/>
                </a:spcAft>
              </a:pPr>
              <a:t>38</a:t>
            </a:fld>
            <a:endParaRPr lang="en-US" dirty="0"/>
          </a:p>
        </p:txBody>
      </p:sp>
    </p:spTree>
    <p:extLst>
      <p:ext uri="{BB962C8B-B14F-4D97-AF65-F5344CB8AC3E}">
        <p14:creationId xmlns:p14="http://schemas.microsoft.com/office/powerpoint/2010/main" val="2331347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In the final slide, we want to find erroneous entries in either of the Rate or Usage columns. As seen in the slide, Is Null Or &lt;=0  has</a:t>
            </a:r>
            <a:r>
              <a:rPr lang="en-US" baseline="0" dirty="0"/>
              <a:t> been</a:t>
            </a:r>
            <a:r>
              <a:rPr lang="en-US" dirty="0"/>
              <a:t> deleted from the Criteria row and has been typed in the Or row of the Rate column. When this query is run, six erroneous records will be displayed.</a:t>
            </a:r>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E5B58B-5353-4270-BA41-2379FD10C19B}" type="slidenum">
              <a:rPr lang="en-US"/>
              <a:pPr fontAlgn="base">
                <a:spcBef>
                  <a:spcPct val="0"/>
                </a:spcBef>
                <a:spcAft>
                  <a:spcPct val="0"/>
                </a:spcAft>
              </a:pPr>
              <a:t>39</a:t>
            </a:fld>
            <a:endParaRPr lang="en-US" dirty="0"/>
          </a:p>
        </p:txBody>
      </p:sp>
    </p:spTree>
    <p:extLst>
      <p:ext uri="{BB962C8B-B14F-4D97-AF65-F5344CB8AC3E}">
        <p14:creationId xmlns:p14="http://schemas.microsoft.com/office/powerpoint/2010/main" val="137044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Using the skills in this chapter, you will create an Access query like this.</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36CEEF-3718-4D65-925B-68587A0FD739}" type="slidenum">
              <a:rPr lang="en-US"/>
              <a:pPr fontAlgn="base">
                <a:spcBef>
                  <a:spcPct val="0"/>
                </a:spcBef>
                <a:spcAft>
                  <a:spcPct val="0"/>
                </a:spcAft>
              </a:pPr>
              <a:t>4</a:t>
            </a:fld>
            <a:endParaRPr lang="en-US" dirty="0"/>
          </a:p>
        </p:txBody>
      </p:sp>
    </p:spTree>
    <p:extLst>
      <p:ext uri="{BB962C8B-B14F-4D97-AF65-F5344CB8AC3E}">
        <p14:creationId xmlns:p14="http://schemas.microsoft.com/office/powerpoint/2010/main" val="2456394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 </a:t>
            </a:r>
            <a:r>
              <a:rPr lang="en-US" b="1" i="1" dirty="0"/>
              <a:t>wildcard</a:t>
            </a:r>
            <a:r>
              <a:rPr lang="en-US" b="0" dirty="0"/>
              <a:t> is </a:t>
            </a:r>
            <a:r>
              <a:rPr lang="en-US" dirty="0"/>
              <a:t>a special character, such as an asterisk or question mark, used in query criteria to allow matches for any combination of letters or characters. Wildcards can expand search criteria to find a more accurate subset of the data. Take a few moments to study this table and read the descriptions and examples of these wildcards.</a:t>
            </a:r>
          </a:p>
          <a:p>
            <a:pPr>
              <a:spcBef>
                <a:spcPct val="0"/>
              </a:spcBef>
            </a:pPr>
            <a:endParaRPr lang="en-US" dirty="0"/>
          </a:p>
          <a:p>
            <a:pPr>
              <a:spcBef>
                <a:spcPct val="0"/>
              </a:spcBef>
            </a:pPr>
            <a:endParaRPr lang="en-US" dirty="0"/>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6DF759-ABF4-4A49-B9E7-E4ECC1934401}" type="slidenum">
              <a:rPr lang="en-US"/>
              <a:pPr fontAlgn="base">
                <a:spcBef>
                  <a:spcPct val="0"/>
                </a:spcBef>
                <a:spcAft>
                  <a:spcPct val="0"/>
                </a:spcAft>
              </a:pPr>
              <a:t>40</a:t>
            </a:fld>
            <a:endParaRPr lang="en-US" dirty="0"/>
          </a:p>
        </p:txBody>
      </p:sp>
    </p:spTree>
    <p:extLst>
      <p:ext uri="{BB962C8B-B14F-4D97-AF65-F5344CB8AC3E}">
        <p14:creationId xmlns:p14="http://schemas.microsoft.com/office/powerpoint/2010/main" val="299989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In this query, we are trying to find duplicate entries. In Design view, Jones was entered in the Criteria row of the Last Name column, Will* was entered in the Criteria row of the First Name column, and then the query was run. As described on the previous slide, the </a:t>
            </a:r>
            <a:r>
              <a:rPr lang="en-US" b="1" i="1" dirty="0"/>
              <a:t>asterisk wildcard </a:t>
            </a:r>
            <a:r>
              <a:rPr lang="en-US" b="0" dirty="0"/>
              <a:t>character matches any combination of characters, and as seen in the slide, two first names begin with </a:t>
            </a:r>
            <a:r>
              <a:rPr lang="en-US" b="0" i="1" dirty="0"/>
              <a:t>Will </a:t>
            </a:r>
            <a:r>
              <a:rPr lang="en-US" b="0" dirty="0"/>
              <a:t>but end differently.</a:t>
            </a:r>
          </a:p>
        </p:txBody>
      </p:sp>
      <p:sp>
        <p:nvSpPr>
          <p:cNvPr id="983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3E4D0A-ABFD-49B1-8CE0-1C60FF7F5EB3}" type="slidenum">
              <a:rPr lang="en-US"/>
              <a:pPr fontAlgn="base">
                <a:spcBef>
                  <a:spcPct val="0"/>
                </a:spcBef>
                <a:spcAft>
                  <a:spcPct val="0"/>
                </a:spcAft>
              </a:pPr>
              <a:t>41</a:t>
            </a:fld>
            <a:endParaRPr lang="en-US" dirty="0"/>
          </a:p>
        </p:txBody>
      </p:sp>
    </p:spTree>
    <p:extLst>
      <p:ext uri="{BB962C8B-B14F-4D97-AF65-F5344CB8AC3E}">
        <p14:creationId xmlns:p14="http://schemas.microsoft.com/office/powerpoint/2010/main" val="1627486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Switching back to Design view, we see that Access has added the Like operator and quotation marks to our criteria.</a:t>
            </a:r>
          </a:p>
          <a:p>
            <a:pPr>
              <a:spcBef>
                <a:spcPct val="0"/>
              </a:spcBef>
            </a:pPr>
            <a:endParaRPr lang="en-US" dirty="0"/>
          </a:p>
        </p:txBody>
      </p:sp>
      <p:sp>
        <p:nvSpPr>
          <p:cNvPr id="1003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AA50A3-0AE3-468D-A677-4F48BF5306D8}" type="slidenum">
              <a:rPr lang="en-US"/>
              <a:pPr fontAlgn="base">
                <a:spcBef>
                  <a:spcPct val="0"/>
                </a:spcBef>
                <a:spcAft>
                  <a:spcPct val="0"/>
                </a:spcAft>
              </a:pPr>
              <a:t>42</a:t>
            </a:fld>
            <a:endParaRPr lang="en-US" dirty="0"/>
          </a:p>
        </p:txBody>
      </p:sp>
    </p:spTree>
    <p:extLst>
      <p:ext uri="{BB962C8B-B14F-4D97-AF65-F5344CB8AC3E}">
        <p14:creationId xmlns:p14="http://schemas.microsoft.com/office/powerpoint/2010/main" val="898498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In the final example, Will* is replaced by ?ill*. Remember the table explained that a </a:t>
            </a:r>
            <a:r>
              <a:rPr lang="en-US" b="1" i="1" dirty="0"/>
              <a:t>question mark wildcard </a:t>
            </a:r>
            <a:r>
              <a:rPr lang="en-US" dirty="0"/>
              <a:t>character matches any single character. Look at the results of the query shown in the slide, and be sure you understand why Bill, Will, and William are displayed.</a:t>
            </a:r>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DF7D22-0C99-46ED-A1DA-F1548A6254C5}" type="slidenum">
              <a:rPr lang="en-US"/>
              <a:pPr fontAlgn="base">
                <a:spcBef>
                  <a:spcPct val="0"/>
                </a:spcBef>
                <a:spcAft>
                  <a:spcPct val="0"/>
                </a:spcAft>
              </a:pPr>
              <a:t>43</a:t>
            </a:fld>
            <a:endParaRPr lang="en-US" dirty="0"/>
          </a:p>
        </p:txBody>
      </p:sp>
    </p:spTree>
    <p:extLst>
      <p:ext uri="{BB962C8B-B14F-4D97-AF65-F5344CB8AC3E}">
        <p14:creationId xmlns:p14="http://schemas.microsoft.com/office/powerpoint/2010/main" val="953011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 You will now practice the following additional skills:</a:t>
            </a:r>
          </a:p>
          <a:p>
            <a:pPr marL="628650" lvl="1" indent="-171450">
              <a:spcBef>
                <a:spcPct val="0"/>
              </a:spcBef>
              <a:buFont typeface="Arial" panose="020B0604020202020204" pitchFamily="34" charset="0"/>
              <a:buChar char="•"/>
            </a:pPr>
            <a:r>
              <a:rPr lang="en-US" dirty="0"/>
              <a:t>Export Queries to Excel</a:t>
            </a:r>
          </a:p>
          <a:p>
            <a:pPr marL="628650" lvl="1" indent="-171450">
              <a:spcBef>
                <a:spcPct val="0"/>
              </a:spcBef>
              <a:buFont typeface="Arial" panose="020B0604020202020204" pitchFamily="34" charset="0"/>
              <a:buChar char="•"/>
            </a:pPr>
            <a:r>
              <a:rPr lang="en-US" dirty="0"/>
              <a:t>Export Queries as Web Pages</a:t>
            </a:r>
          </a:p>
          <a:p>
            <a:pPr marL="628650" lvl="1" indent="-171450">
              <a:spcBef>
                <a:spcPct val="0"/>
              </a:spcBef>
              <a:buFont typeface="Arial" panose="020B0604020202020204" pitchFamily="34" charset="0"/>
              <a:buChar char="•"/>
            </a:pPr>
            <a:r>
              <a:rPr lang="en-US" dirty="0"/>
              <a:t>Link to External Data Sources</a:t>
            </a:r>
          </a:p>
          <a:p>
            <a:pPr marL="628650" lvl="1" indent="-171450">
              <a:spcBef>
                <a:spcPct val="0"/>
              </a:spcBef>
              <a:buFont typeface="Arial" panose="020B0604020202020204" pitchFamily="34" charset="0"/>
              <a:buChar char="•"/>
            </a:pPr>
            <a:r>
              <a:rPr lang="en-US" dirty="0"/>
              <a:t>Create Crosstab Queries</a:t>
            </a:r>
          </a:p>
        </p:txBody>
      </p:sp>
      <p:sp>
        <p:nvSpPr>
          <p:cNvPr id="1044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AAF818-931E-4435-9086-8694F07D1083}" type="slidenum">
              <a:rPr lang="en-US"/>
              <a:pPr fontAlgn="base">
                <a:spcBef>
                  <a:spcPct val="0"/>
                </a:spcBef>
                <a:spcAft>
                  <a:spcPct val="0"/>
                </a:spcAft>
              </a:pPr>
              <a:t>44</a:t>
            </a:fld>
            <a:endParaRPr lang="en-US" dirty="0"/>
          </a:p>
        </p:txBody>
      </p:sp>
    </p:spTree>
    <p:extLst>
      <p:ext uri="{BB962C8B-B14F-4D97-AF65-F5344CB8AC3E}">
        <p14:creationId xmlns:p14="http://schemas.microsoft.com/office/powerpoint/2010/main" val="1951605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Data from a table or query can be exported to other applications such as Excel and Word. When using Excel, you can analyze query results by adding summary statistics and charts. The two tables shown in the slide represent information on racers and their results. The query is to find which racers did not finish a race in 2018. As seen in the query design grid, 2018 has been entered in the Criteria row for the Year, and Is Null has been entered in the Criteria row for the RunTime column. When the query is run, 19 records would display.</a:t>
            </a:r>
          </a:p>
          <a:p>
            <a:pPr>
              <a:spcBef>
                <a:spcPct val="0"/>
              </a:spcBef>
            </a:pPr>
            <a:endParaRPr lang="en-US" dirty="0"/>
          </a:p>
          <a:p>
            <a:pPr>
              <a:spcBef>
                <a:spcPct val="0"/>
              </a:spcBef>
            </a:pPr>
            <a:endParaRPr lang="en-US" dirty="0"/>
          </a:p>
        </p:txBody>
      </p:sp>
      <p:sp>
        <p:nvSpPr>
          <p:cNvPr id="1064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2ECBC3-8A63-4397-AEDE-07055C3D07E7}" type="slidenum">
              <a:rPr lang="en-US"/>
              <a:pPr fontAlgn="base">
                <a:spcBef>
                  <a:spcPct val="0"/>
                </a:spcBef>
                <a:spcAft>
                  <a:spcPct val="0"/>
                </a:spcAft>
              </a:pPr>
              <a:t>45</a:t>
            </a:fld>
            <a:endParaRPr lang="en-US" dirty="0"/>
          </a:p>
        </p:txBody>
      </p:sp>
    </p:spTree>
    <p:extLst>
      <p:ext uri="{BB962C8B-B14F-4D97-AF65-F5344CB8AC3E}">
        <p14:creationId xmlns:p14="http://schemas.microsoft.com/office/powerpoint/2010/main" val="114388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results of the query will be exported to Excel. This is done by clicking Excel in the Export group on the External Data tab, which opens the Export - Excel  Spreadsheet dialog box. In this dialog box, the Excel file type is selected, and you would browse to the location where the file will be saved.</a:t>
            </a:r>
          </a:p>
        </p:txBody>
      </p:sp>
      <p:sp>
        <p:nvSpPr>
          <p:cNvPr id="1085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8BC5EC9-76D5-41E1-A1A6-EBFC4209CEB1}" type="slidenum">
              <a:rPr lang="en-US"/>
              <a:pPr fontAlgn="base">
                <a:spcBef>
                  <a:spcPct val="0"/>
                </a:spcBef>
                <a:spcAft>
                  <a:spcPct val="0"/>
                </a:spcAft>
              </a:pPr>
              <a:t>46</a:t>
            </a:fld>
            <a:endParaRPr lang="en-US" dirty="0"/>
          </a:p>
        </p:txBody>
      </p:sp>
    </p:spTree>
    <p:extLst>
      <p:ext uri="{BB962C8B-B14F-4D97-AF65-F5344CB8AC3E}">
        <p14:creationId xmlns:p14="http://schemas.microsoft.com/office/powerpoint/2010/main" val="689396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In the previous skill, we saw how to export an Access query to an Excel spreadsheet, and in this example, we will export a query as a web page, which can make the results available on the Web. An</a:t>
            </a:r>
            <a:r>
              <a:rPr lang="en-US" baseline="0" dirty="0"/>
              <a:t> </a:t>
            </a:r>
            <a:r>
              <a:rPr lang="en-US" b="1" i="1" baseline="0" dirty="0"/>
              <a:t>HTML document </a:t>
            </a:r>
            <a:r>
              <a:rPr lang="en-US" baseline="0" dirty="0"/>
              <a:t>is a text file with instructions for displaying its content in a web browser. When the file is placed on a web server, the web page can be viewed on the Internet.</a:t>
            </a:r>
            <a:endParaRPr lang="en-US" dirty="0"/>
          </a:p>
        </p:txBody>
      </p:sp>
      <p:sp>
        <p:nvSpPr>
          <p:cNvPr id="1146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D66E10-446D-465F-903F-4BD47CFB6B95}" type="slidenum">
              <a:rPr lang="en-US"/>
              <a:pPr fontAlgn="base">
                <a:spcBef>
                  <a:spcPct val="0"/>
                </a:spcBef>
                <a:spcAft>
                  <a:spcPct val="0"/>
                </a:spcAft>
              </a:pPr>
              <a:t>47</a:t>
            </a:fld>
            <a:endParaRPr lang="en-US" dirty="0"/>
          </a:p>
        </p:txBody>
      </p:sp>
    </p:spTree>
    <p:extLst>
      <p:ext uri="{BB962C8B-B14F-4D97-AF65-F5344CB8AC3E}">
        <p14:creationId xmlns:p14="http://schemas.microsoft.com/office/powerpoint/2010/main" val="498595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Access can use data stored in a </a:t>
            </a:r>
            <a:r>
              <a:rPr lang="en-US" b="1" i="1" dirty="0"/>
              <a:t>linked table</a:t>
            </a:r>
            <a:r>
              <a:rPr lang="en-US" b="0" dirty="0"/>
              <a:t>, which is a table that exists in a different file created by an application such as Access or Excel. Once a linked table is inserted, it</a:t>
            </a:r>
            <a:r>
              <a:rPr lang="en-US" b="0" baseline="0" dirty="0"/>
              <a:t> can be used to create queries and reports. To update the data, the file must be opened in the application that created it.</a:t>
            </a:r>
            <a:endParaRPr lang="en-US" b="0" dirty="0"/>
          </a:p>
        </p:txBody>
      </p:sp>
      <p:sp>
        <p:nvSpPr>
          <p:cNvPr id="1249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9606A9-9ED3-4B99-BF86-D9CA21DD0E04}" type="slidenum">
              <a:rPr lang="en-US"/>
              <a:pPr fontAlgn="base">
                <a:spcBef>
                  <a:spcPct val="0"/>
                </a:spcBef>
                <a:spcAft>
                  <a:spcPct val="0"/>
                </a:spcAft>
              </a:pPr>
              <a:t>48</a:t>
            </a:fld>
            <a:endParaRPr lang="en-US" dirty="0"/>
          </a:p>
        </p:txBody>
      </p:sp>
    </p:spTree>
    <p:extLst>
      <p:ext uri="{BB962C8B-B14F-4D97-AF65-F5344CB8AC3E}">
        <p14:creationId xmlns:p14="http://schemas.microsoft.com/office/powerpoint/2010/main" val="3862810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noFill/>
          <a:ln>
            <a:solidFill>
              <a:srgbClr val="000000"/>
            </a:solidFill>
            <a:miter lim="800000"/>
            <a:headEnd/>
            <a:tailEnd/>
          </a:ln>
        </p:spPr>
      </p:sp>
      <p:sp>
        <p:nvSpPr>
          <p:cNvPr id="1269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A </a:t>
            </a:r>
            <a:r>
              <a:rPr lang="en-US" b="1" i="1" dirty="0"/>
              <a:t>crosstab query </a:t>
            </a:r>
            <a:r>
              <a:rPr lang="en-US" b="0" dirty="0"/>
              <a:t>is a query that calculates sums, averages, or similar statistics, and then groups the results by two sets of values. A crosstab query displays one group down the side of the datasheet and the other group across the top of the datasheet. For example, using the racing database from an earlier skill, you could display racers’ names on the left and race results across the top.</a:t>
            </a:r>
          </a:p>
        </p:txBody>
      </p:sp>
      <p:sp>
        <p:nvSpPr>
          <p:cNvPr id="1269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AE39E79-C7C7-4F68-B7D3-392B0B75B0C6}" type="slidenum">
              <a:rPr lang="en-US"/>
              <a:pPr fontAlgn="base">
                <a:spcBef>
                  <a:spcPct val="0"/>
                </a:spcBef>
                <a:spcAft>
                  <a:spcPct val="0"/>
                </a:spcAft>
              </a:pPr>
              <a:t>49</a:t>
            </a:fld>
            <a:endParaRPr lang="en-US" dirty="0"/>
          </a:p>
        </p:txBody>
      </p:sp>
    </p:spTree>
    <p:extLst>
      <p:ext uri="{BB962C8B-B14F-4D97-AF65-F5344CB8AC3E}">
        <p14:creationId xmlns:p14="http://schemas.microsoft.com/office/powerpoint/2010/main" val="74500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A </a:t>
            </a:r>
            <a:r>
              <a:rPr lang="en-US" b="1" i="1" dirty="0"/>
              <a:t>query</a:t>
            </a:r>
            <a:r>
              <a:rPr lang="en-US" b="0" dirty="0"/>
              <a:t> is used to ask questions about the data stored in database tables. A </a:t>
            </a:r>
            <a:r>
              <a:rPr lang="en-US" b="1" i="1" dirty="0"/>
              <a:t>select query </a:t>
            </a:r>
            <a:r>
              <a:rPr lang="en-US" b="0" dirty="0"/>
              <a:t>selects and displays the records that answer the question without changing the data in the underlying table or tables.</a:t>
            </a:r>
          </a:p>
          <a:p>
            <a:pPr>
              <a:spcBef>
                <a:spcPct val="0"/>
              </a:spcBef>
            </a:pPr>
            <a:endParaRPr lang="en-US" b="0" dirty="0"/>
          </a:p>
          <a:p>
            <a:pPr>
              <a:spcBef>
                <a:spcPct val="0"/>
              </a:spcBef>
            </a:pPr>
            <a:r>
              <a:rPr lang="en-US" b="0" dirty="0"/>
              <a:t>We will use the Query Wizard to create our first query. Click Query Wizard in the Queries group on the Create tab to open the New Query dialog box. In the first step in the dialog box, select Simple Query Wizard, which displays the image shown on the slide. As seen in the slide, a table is selected and the table’s fields are displayed in the Available Fields box.</a:t>
            </a:r>
          </a:p>
          <a:p>
            <a:pPr>
              <a:spcBef>
                <a:spcPct val="0"/>
              </a:spcBef>
            </a:pPr>
            <a:endParaRPr lang="en-US" b="0" dirty="0"/>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030204-EB90-47E5-ACEF-B2F95CFDF03C}" type="slidenum">
              <a:rPr lang="en-US"/>
              <a:pPr fontAlgn="base">
                <a:spcBef>
                  <a:spcPct val="0"/>
                </a:spcBef>
                <a:spcAft>
                  <a:spcPct val="0"/>
                </a:spcAft>
              </a:pPr>
              <a:t>5</a:t>
            </a:fld>
            <a:endParaRPr lang="en-US" dirty="0"/>
          </a:p>
        </p:txBody>
      </p:sp>
    </p:spTree>
    <p:extLst>
      <p:ext uri="{BB962C8B-B14F-4D97-AF65-F5344CB8AC3E}">
        <p14:creationId xmlns:p14="http://schemas.microsoft.com/office/powerpoint/2010/main" val="2545141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bwMode="auto">
          <a:noFill/>
          <a:ln>
            <a:solidFill>
              <a:srgbClr val="000000"/>
            </a:solidFill>
            <a:miter lim="800000"/>
            <a:headEnd/>
            <a:tailEnd/>
          </a:ln>
        </p:spPr>
      </p:sp>
      <p:sp>
        <p:nvSpPr>
          <p:cNvPr id="1372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Queries are used to ask questions about the data stored in database tables.  They can be created using the Simple Query Wizard or in Design view.</a:t>
            </a:r>
          </a:p>
          <a:p>
            <a:pPr>
              <a:spcBef>
                <a:spcPct val="0"/>
              </a:spcBef>
            </a:pPr>
            <a:endParaRPr lang="en-US" dirty="0"/>
          </a:p>
          <a:p>
            <a:pPr>
              <a:spcBef>
                <a:spcPct val="0"/>
              </a:spcBef>
            </a:pPr>
            <a:r>
              <a:rPr lang="en-US" dirty="0"/>
              <a:t>Criteria are conditions that can be added to a query to select which records are displayed.</a:t>
            </a:r>
          </a:p>
          <a:p>
            <a:pPr>
              <a:spcBef>
                <a:spcPct val="0"/>
              </a:spcBef>
            </a:pPr>
            <a:r>
              <a:rPr lang="en-US" dirty="0"/>
              <a:t>Query results can be grouped and have summary statistics applied to them.</a:t>
            </a:r>
          </a:p>
          <a:p>
            <a:pPr>
              <a:spcBef>
                <a:spcPct val="0"/>
              </a:spcBef>
            </a:pPr>
            <a:endParaRPr lang="en-US" dirty="0"/>
          </a:p>
          <a:p>
            <a:pPr>
              <a:spcBef>
                <a:spcPct val="0"/>
              </a:spcBef>
            </a:pPr>
            <a:r>
              <a:rPr lang="en-US" dirty="0"/>
              <a:t>Criteria are conditions that can be added to a query to select which records are displayed and can include:</a:t>
            </a:r>
          </a:p>
          <a:p>
            <a:pPr lvl="1">
              <a:spcBef>
                <a:spcPct val="0"/>
              </a:spcBef>
            </a:pPr>
            <a:r>
              <a:rPr lang="en-US" dirty="0"/>
              <a:t>Comparison operators</a:t>
            </a:r>
          </a:p>
          <a:p>
            <a:pPr lvl="1">
              <a:spcBef>
                <a:spcPct val="0"/>
              </a:spcBef>
            </a:pPr>
            <a:r>
              <a:rPr lang="en-US" dirty="0"/>
              <a:t>Logical operators</a:t>
            </a:r>
          </a:p>
          <a:p>
            <a:pPr lvl="1">
              <a:spcBef>
                <a:spcPct val="0"/>
              </a:spcBef>
            </a:pPr>
            <a:r>
              <a:rPr lang="en-US" dirty="0"/>
              <a:t>Wildcards</a:t>
            </a:r>
          </a:p>
          <a:p>
            <a:pPr>
              <a:spcBef>
                <a:spcPct val="0"/>
              </a:spcBef>
            </a:pPr>
            <a:endParaRPr lang="en-US" dirty="0"/>
          </a:p>
          <a:p>
            <a:pPr>
              <a:spcBef>
                <a:spcPct val="0"/>
              </a:spcBef>
            </a:pPr>
            <a:endParaRPr lang="en-US" dirty="0"/>
          </a:p>
        </p:txBody>
      </p:sp>
      <p:sp>
        <p:nvSpPr>
          <p:cNvPr id="1372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7BDCC1-B4AA-42EA-955E-E5B57836075A}" type="slidenum">
              <a:rPr lang="en-US"/>
              <a:pPr fontAlgn="base">
                <a:spcBef>
                  <a:spcPct val="0"/>
                </a:spcBef>
                <a:spcAft>
                  <a:spcPct val="0"/>
                </a:spcAft>
              </a:pPr>
              <a:t>50</a:t>
            </a:fld>
            <a:endParaRPr lang="en-US" dirty="0"/>
          </a:p>
        </p:txBody>
      </p:sp>
    </p:spTree>
    <p:extLst>
      <p:ext uri="{BB962C8B-B14F-4D97-AF65-F5344CB8AC3E}">
        <p14:creationId xmlns:p14="http://schemas.microsoft.com/office/powerpoint/2010/main" val="741180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bwMode="auto">
          <a:noFill/>
          <a:ln>
            <a:solidFill>
              <a:srgbClr val="000000"/>
            </a:solidFill>
            <a:miter lim="800000"/>
            <a:headEnd/>
            <a:tailEnd/>
          </a:ln>
        </p:spPr>
      </p:sp>
      <p:sp>
        <p:nvSpPr>
          <p:cNvPr id="1413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As you complete this introduction to Access, be sure you ask questions. You want to understand the concepts so that you can continue to build on them in future chapters.</a:t>
            </a:r>
          </a:p>
        </p:txBody>
      </p:sp>
      <p:sp>
        <p:nvSpPr>
          <p:cNvPr id="1413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B98194-0678-421B-9547-FB02FDBF6714}" type="slidenum">
              <a:rPr lang="en-US"/>
              <a:pPr fontAlgn="base">
                <a:spcBef>
                  <a:spcPct val="0"/>
                </a:spcBef>
                <a:spcAft>
                  <a:spcPct val="0"/>
                </a:spcAft>
              </a:pPr>
              <a:t>51</a:t>
            </a:fld>
            <a:endParaRPr lang="en-US" dirty="0"/>
          </a:p>
        </p:txBody>
      </p:sp>
    </p:spTree>
    <p:extLst>
      <p:ext uri="{BB962C8B-B14F-4D97-AF65-F5344CB8AC3E}">
        <p14:creationId xmlns:p14="http://schemas.microsoft.com/office/powerpoint/2010/main" val="3349473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bwMode="auto">
          <a:noFill/>
          <a:ln>
            <a:solidFill>
              <a:srgbClr val="000000"/>
            </a:solidFill>
            <a:miter lim="800000"/>
            <a:headEnd/>
            <a:tailEnd/>
          </a:ln>
        </p:spPr>
      </p:sp>
      <p:sp>
        <p:nvSpPr>
          <p:cNvPr id="143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 </a:t>
            </a:r>
          </a:p>
        </p:txBody>
      </p:sp>
      <p:sp>
        <p:nvSpPr>
          <p:cNvPr id="143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D488CE-FB35-4E3E-A756-4633765B2C1C}" type="slidenum">
              <a:rPr lang="en-US"/>
              <a:pPr fontAlgn="base">
                <a:spcBef>
                  <a:spcPct val="0"/>
                </a:spcBef>
                <a:spcAft>
                  <a:spcPct val="0"/>
                </a:spcAft>
              </a:pPr>
              <a:t>52</a:t>
            </a:fld>
            <a:endParaRPr lang="en-US" dirty="0"/>
          </a:p>
        </p:txBody>
      </p:sp>
    </p:spTree>
    <p:extLst>
      <p:ext uri="{BB962C8B-B14F-4D97-AF65-F5344CB8AC3E}">
        <p14:creationId xmlns:p14="http://schemas.microsoft.com/office/powerpoint/2010/main" val="142449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Fields can be moved individually from the Available Fields box to the Selected Fields box by clicking the Move button, or all the fields can be moved by clicking the Move All button. Once the fields have been selected, you name the query and then view the query results.</a:t>
            </a:r>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834A7E-82B0-4E51-8F4A-601C4BCFA90D}" type="slidenum">
              <a:rPr lang="en-US"/>
              <a:pPr fontAlgn="base">
                <a:spcBef>
                  <a:spcPct val="0"/>
                </a:spcBef>
                <a:spcAft>
                  <a:spcPct val="0"/>
                </a:spcAft>
              </a:pPr>
              <a:t>6</a:t>
            </a:fld>
            <a:endParaRPr lang="en-US" dirty="0"/>
          </a:p>
        </p:txBody>
      </p:sp>
    </p:spTree>
    <p:extLst>
      <p:ext uri="{BB962C8B-B14F-4D97-AF65-F5344CB8AC3E}">
        <p14:creationId xmlns:p14="http://schemas.microsoft.com/office/powerpoint/2010/main" val="211901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slide shows the results in Datasheet view. Since we selected all the fields, this query displays the entire table.</a:t>
            </a:r>
          </a:p>
          <a:p>
            <a:pPr>
              <a:spcBef>
                <a:spcPct val="0"/>
              </a:spcBef>
            </a:pPr>
            <a:endParaRPr lang="en-US" dirty="0"/>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58EB30-FD08-483C-AC9A-6A3294E0A827}" type="slidenum">
              <a:rPr lang="en-US"/>
              <a:pPr fontAlgn="base">
                <a:spcBef>
                  <a:spcPct val="0"/>
                </a:spcBef>
                <a:spcAft>
                  <a:spcPct val="0"/>
                </a:spcAft>
              </a:pPr>
              <a:t>7</a:t>
            </a:fld>
            <a:endParaRPr lang="en-US" dirty="0"/>
          </a:p>
        </p:txBody>
      </p:sp>
    </p:spTree>
    <p:extLst>
      <p:ext uri="{BB962C8B-B14F-4D97-AF65-F5344CB8AC3E}">
        <p14:creationId xmlns:p14="http://schemas.microsoft.com/office/powerpoint/2010/main" val="120244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We are going to improve the query by adding some </a:t>
            </a:r>
            <a:r>
              <a:rPr lang="en-US" b="1" i="1" dirty="0"/>
              <a:t>criteria</a:t>
            </a:r>
            <a:r>
              <a:rPr lang="en-US" dirty="0"/>
              <a:t>, which</a:t>
            </a:r>
            <a:r>
              <a:rPr lang="en-US" i="1" dirty="0"/>
              <a:t> </a:t>
            </a:r>
            <a:r>
              <a:rPr lang="en-US" dirty="0"/>
              <a:t>are conditions in a query used to select the records that answer the query’s question. Click the View button to switch to Design view. </a:t>
            </a:r>
          </a:p>
          <a:p>
            <a:pPr>
              <a:spcBef>
                <a:spcPct val="0"/>
              </a:spcBef>
            </a:pPr>
            <a:endParaRPr lang="en-US" dirty="0"/>
          </a:p>
          <a:p>
            <a:pPr>
              <a:spcBef>
                <a:spcPct val="0"/>
              </a:spcBef>
            </a:pPr>
            <a:r>
              <a:rPr lang="en-US" dirty="0"/>
              <a:t>Notice there are two panes:</a:t>
            </a:r>
          </a:p>
          <a:p>
            <a:pPr lvl="1">
              <a:spcBef>
                <a:spcPct val="0"/>
              </a:spcBef>
            </a:pPr>
            <a:r>
              <a:rPr lang="en-US" dirty="0"/>
              <a:t>The </a:t>
            </a:r>
            <a:r>
              <a:rPr lang="en-US" b="1" i="1" dirty="0"/>
              <a:t>query design workspace </a:t>
            </a:r>
            <a:r>
              <a:rPr lang="en-US" b="0" i="0" dirty="0"/>
              <a:t>which</a:t>
            </a:r>
            <a:r>
              <a:rPr lang="en-US" b="0" i="0" baseline="0" dirty="0"/>
              <a:t> </a:t>
            </a:r>
            <a:r>
              <a:rPr lang="en-US" dirty="0"/>
              <a:t>displays the tables used in the query.</a:t>
            </a:r>
          </a:p>
          <a:p>
            <a:pPr lvl="1">
              <a:spcBef>
                <a:spcPct val="0"/>
              </a:spcBef>
            </a:pPr>
            <a:r>
              <a:rPr lang="en-US" dirty="0"/>
              <a:t>The </a:t>
            </a:r>
            <a:r>
              <a:rPr lang="en-US" b="1" i="1" dirty="0"/>
              <a:t>query design grid</a:t>
            </a:r>
            <a:r>
              <a:rPr lang="en-US" b="0" i="0" baseline="0" dirty="0"/>
              <a:t> which </a:t>
            </a:r>
            <a:r>
              <a:rPr lang="en-US" dirty="0"/>
              <a:t>displays the fields and settings</a:t>
            </a:r>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58AFAC-17FB-44B2-B196-4FC79FCBFD5A}" type="slidenum">
              <a:rPr lang="en-US"/>
              <a:pPr fontAlgn="base">
                <a:spcBef>
                  <a:spcPct val="0"/>
                </a:spcBef>
                <a:spcAft>
                  <a:spcPct val="0"/>
                </a:spcAft>
              </a:pPr>
              <a:t>8</a:t>
            </a:fld>
            <a:endParaRPr lang="en-US" dirty="0"/>
          </a:p>
        </p:txBody>
      </p:sp>
    </p:spTree>
    <p:extLst>
      <p:ext uri="{BB962C8B-B14F-4D97-AF65-F5344CB8AC3E}">
        <p14:creationId xmlns:p14="http://schemas.microsoft.com/office/powerpoint/2010/main" val="251220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0" dirty="0"/>
              <a:t>When typing in the criteria row, </a:t>
            </a:r>
            <a:r>
              <a:rPr lang="en-US" b="1" i="1" dirty="0"/>
              <a:t>IntelliSense</a:t>
            </a:r>
            <a:r>
              <a:rPr lang="en-US" b="0" dirty="0"/>
              <a:t>—Quick Info, ToolTips, and AutoComplete boxes—displays guidelines for the feature you are typing. </a:t>
            </a:r>
          </a:p>
          <a:p>
            <a:pPr>
              <a:spcBef>
                <a:spcPct val="0"/>
              </a:spcBef>
            </a:pPr>
            <a:endParaRPr lang="en-US" b="0" dirty="0"/>
          </a:p>
          <a:p>
            <a:pPr lvl="1">
              <a:spcBef>
                <a:spcPct val="0"/>
              </a:spcBef>
            </a:pPr>
            <a:r>
              <a:rPr lang="en-US" b="1" i="1" dirty="0"/>
              <a:t>AutoComplete</a:t>
            </a:r>
            <a:r>
              <a:rPr lang="en-US" b="0" i="1" dirty="0"/>
              <a:t> </a:t>
            </a:r>
            <a:r>
              <a:rPr lang="en-US" b="0" dirty="0"/>
              <a:t>is a menu of commands that match the characters you type. </a:t>
            </a:r>
          </a:p>
          <a:p>
            <a:pPr lvl="1">
              <a:spcBef>
                <a:spcPct val="0"/>
              </a:spcBef>
            </a:pPr>
            <a:r>
              <a:rPr lang="en-US" b="0" dirty="0"/>
              <a:t>The </a:t>
            </a:r>
            <a:r>
              <a:rPr lang="en-US" b="1" i="1" dirty="0"/>
              <a:t>Quick Info </a:t>
            </a:r>
            <a:r>
              <a:rPr lang="en-US" b="0" dirty="0"/>
              <a:t>message explains the purpose of the selected AutoComplete command.</a:t>
            </a:r>
          </a:p>
          <a:p>
            <a:pPr>
              <a:spcBef>
                <a:spcPct val="0"/>
              </a:spcBef>
            </a:pPr>
            <a:endParaRPr lang="en-US" b="0" dirty="0"/>
          </a:p>
          <a:p>
            <a:pPr>
              <a:spcBef>
                <a:spcPct val="0"/>
              </a:spcBef>
            </a:pPr>
            <a:r>
              <a:rPr lang="en-US" b="0" dirty="0"/>
              <a:t>The slide shows an example where the letter ‘h’ is typed into the intersection of the LastName column and Criteria row.</a:t>
            </a:r>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9BE642-7B2B-40D9-80BF-54CD428A76FC}" type="slidenum">
              <a:rPr lang="en-US"/>
              <a:pPr fontAlgn="base">
                <a:spcBef>
                  <a:spcPct val="0"/>
                </a:spcBef>
                <a:spcAft>
                  <a:spcPct val="0"/>
                </a:spcAft>
              </a:pPr>
              <a:t>9</a:t>
            </a:fld>
            <a:endParaRPr lang="en-US" dirty="0"/>
          </a:p>
        </p:txBody>
      </p:sp>
    </p:spTree>
    <p:extLst>
      <p:ext uri="{BB962C8B-B14F-4D97-AF65-F5344CB8AC3E}">
        <p14:creationId xmlns:p14="http://schemas.microsoft.com/office/powerpoint/2010/main" val="2744441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4EC4AA9B-6A93-4805-B4A3-685791F2567E}"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1C30D2F-C5B4-462C-8D2A-6E0FF6A3916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B0A5E73-FC81-453F-A139-2BACE95C6E57}"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A96DECA4-0735-4BA5-A1D7-A2E8247D4FBD}"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89C601-49AF-4D8D-B2CC-627BFAE7CF8E}"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363C0882-D088-4A7F-B79B-E0C3937AD4FB}"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487A24B-07B4-4980-9F4F-D496A56E4561}"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462297F-E414-4D20-A508-F59B6DFF2C5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CA0C2C6-8614-455B-AE0E-7EBD796F723D}"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781EFD5-D638-4936-B14F-ACE9E72690A0}"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7388619-D5FC-4A7D-90B4-8C466EC9C86A}"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6BABB50E-803C-4FEF-8A6E-DB97DC49660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5023DAE-9341-474B-9F52-D9067C3FDBA1}"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6EE77999-0F45-4DD2-89E7-D1F152F06A7B}"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3083E18D-3581-42D7-873E-5336F063E299}"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7F38E7EE-6620-45BC-96D3-586CD4A382D6}"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B20611B-D02B-4589-ABC3-426D31860B7F}"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8756DC60-EA38-4B2E-A9ED-AEBD64CB5AF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461176C-3DFC-45CB-B0F1-3E5620524603}"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E619F8F-9B56-4B3D-A4FC-C90854F94E01}"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6D79FEA-DA08-4527-A6F2-D58048637B7F}"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BBB2B40-DCC3-4007-B1D7-670E8D6A0FF0}"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27CAAE3A-6421-4DF8-BEDE-F91A6AEC19DC}"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E474C800-6CB6-43DE-B56A-2B272364727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7" r:id="rId5"/>
    <p:sldLayoutId id="2147483672" r:id="rId6"/>
    <p:sldLayoutId id="2147483666" r:id="rId7"/>
    <p:sldLayoutId id="2147483665" r:id="rId8"/>
    <p:sldLayoutId id="2147483664" r:id="rId9"/>
    <p:sldLayoutId id="2147483673" r:id="rId10"/>
    <p:sldLayoutId id="2147483674"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fontAlgn="auto">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6" name="TextBox 5"/>
          <p:cNvSpPr txBox="1"/>
          <p:nvPr/>
        </p:nvSpPr>
        <p:spPr>
          <a:xfrm>
            <a:off x="4191000" y="2133600"/>
            <a:ext cx="4648200" cy="3016210"/>
          </a:xfrm>
          <a:prstGeom prst="rect">
            <a:avLst/>
          </a:prstGeom>
          <a:noFill/>
        </p:spPr>
        <p:txBody>
          <a:bodyPr>
            <a:spAutoFit/>
          </a:bodyPr>
          <a:lstStyle/>
          <a:p>
            <a:pPr lvl="0" fontAlgn="auto">
              <a:spcBef>
                <a:spcPts val="0"/>
              </a:spcBef>
              <a:spcAft>
                <a:spcPts val="0"/>
              </a:spcAft>
              <a:defRPr/>
            </a:pPr>
            <a:r>
              <a:rPr lang="en-US" sz="2400" b="1" dirty="0">
                <a:solidFill>
                  <a:prstClr val="black"/>
                </a:solidFill>
                <a:latin typeface="Calibri"/>
                <a:cs typeface="Arial" pitchFamily="34" charset="0"/>
              </a:rPr>
              <a:t>by </a:t>
            </a:r>
            <a:r>
              <a:rPr lang="en-US" sz="2400" b="1" dirty="0">
                <a:solidFill>
                  <a:prstClr val="black"/>
                </a:solidFill>
                <a:latin typeface="Calibri"/>
              </a:rPr>
              <a:t>Margo Chaney Adkins, Catherine Hain, Lisa Hawkins, and Stephanie </a:t>
            </a:r>
            <a:r>
              <a:rPr lang="en-US" sz="2400" b="1" dirty="0" err="1">
                <a:solidFill>
                  <a:prstClr val="black"/>
                </a:solidFill>
                <a:latin typeface="Calibri"/>
              </a:rPr>
              <a:t>Murre</a:t>
            </a:r>
            <a:r>
              <a:rPr lang="en-US" sz="2400" b="1" dirty="0">
                <a:solidFill>
                  <a:prstClr val="black"/>
                </a:solidFill>
                <a:latin typeface="Calibri"/>
              </a:rPr>
              <a:t>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fontAlgn="auto">
              <a:spcBef>
                <a:spcPts val="0"/>
              </a:spcBef>
              <a:spcAft>
                <a:spcPts val="0"/>
              </a:spcAft>
              <a:defRPr/>
            </a:pPr>
            <a:r>
              <a:rPr lang="en-US" sz="3600" b="1" dirty="0">
                <a:latin typeface="Garamond" pitchFamily="18" charset="0"/>
                <a:cs typeface="Arial" pitchFamily="34" charset="0"/>
              </a:rPr>
              <a:t>Access Chapter 2</a:t>
            </a:r>
          </a:p>
          <a:p>
            <a:pPr fontAlgn="auto">
              <a:spcBef>
                <a:spcPts val="0"/>
              </a:spcBef>
              <a:spcAft>
                <a:spcPts val="0"/>
              </a:spcAft>
              <a:defRPr/>
            </a:pPr>
            <a:r>
              <a:rPr lang="en-US" sz="3600" b="1" dirty="0">
                <a:latin typeface="Garamond" pitchFamily="18" charset="0"/>
                <a:cs typeface="Arial" pitchFamily="34" charset="0"/>
              </a:rPr>
              <a:t>Create Select Queries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00072"/>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304800"/>
            <a:ext cx="7924800" cy="1066800"/>
          </a:xfrm>
        </p:spPr>
        <p:txBody>
          <a:bodyPr/>
          <a:lstStyle/>
          <a:p>
            <a:r>
              <a:rPr lang="en-US" dirty="0"/>
              <a:t>Skill 2: Add Text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6A353CE-0450-4BE9-A83D-4303B591FD8D}" type="slidenum">
              <a:rPr lang="en-US"/>
              <a:pPr>
                <a:defRPr/>
              </a:pPr>
              <a:t>10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00200"/>
            <a:ext cx="7552854" cy="4023360"/>
          </a:xfr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609600" y="304800"/>
            <a:ext cx="7924800" cy="1066800"/>
          </a:xfrm>
        </p:spPr>
        <p:txBody>
          <a:bodyPr/>
          <a:lstStyle/>
          <a:p>
            <a:r>
              <a:rPr lang="en-US" dirty="0"/>
              <a:t>Skill 2: Add Text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12F7683-18AB-48AA-9E9B-8C2B8C455A77}" type="slidenum">
              <a:rPr lang="en-US"/>
              <a:pPr>
                <a:defRPr/>
              </a:pPr>
              <a:t>11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76400"/>
            <a:ext cx="7552854" cy="4023360"/>
          </a:xfr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609600" y="609600"/>
            <a:ext cx="7924800" cy="1066800"/>
          </a:xfrm>
        </p:spPr>
        <p:txBody>
          <a:bodyPr/>
          <a:lstStyle/>
          <a:p>
            <a:pPr>
              <a:lnSpc>
                <a:spcPts val="3600"/>
              </a:lnSpc>
            </a:pPr>
            <a:r>
              <a:rPr lang="en-US" dirty="0"/>
              <a:t>Skill 3: Add Calculated Fields</a:t>
            </a:r>
            <a:br>
              <a:rPr lang="en-US" dirty="0"/>
            </a:br>
            <a:r>
              <a:rPr lang="en-US" dirty="0"/>
              <a:t>to Tables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2F66256-7382-4A90-9D40-A44812157EA4}" type="slidenum">
              <a:rPr lang="en-US"/>
              <a:pPr>
                <a:defRPr/>
              </a:pPr>
              <a:t>12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609600"/>
            <a:ext cx="7924800" cy="1066800"/>
          </a:xfrm>
        </p:spPr>
        <p:txBody>
          <a:bodyPr/>
          <a:lstStyle/>
          <a:p>
            <a:pPr>
              <a:lnSpc>
                <a:spcPts val="3600"/>
              </a:lnSpc>
            </a:pPr>
            <a:r>
              <a:rPr lang="en-US" dirty="0"/>
              <a:t>Skill 3: Add Calculated Fields</a:t>
            </a:r>
            <a:br>
              <a:rPr lang="en-US" dirty="0"/>
            </a:br>
            <a:r>
              <a:rPr lang="en-US" dirty="0"/>
              <a:t>to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CEF5B3B-79A7-4A6C-9675-670B514D8B93}" type="slidenum">
              <a:rPr lang="en-US"/>
              <a:pPr>
                <a:defRPr/>
              </a:pPr>
              <a:t>13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09600" y="609600"/>
            <a:ext cx="7924800" cy="1066800"/>
          </a:xfrm>
        </p:spPr>
        <p:txBody>
          <a:bodyPr/>
          <a:lstStyle/>
          <a:p>
            <a:pPr>
              <a:lnSpc>
                <a:spcPts val="3600"/>
              </a:lnSpc>
            </a:pPr>
            <a:r>
              <a:rPr lang="en-US" dirty="0"/>
              <a:t>Skill 3: Add Calculated Fields</a:t>
            </a:r>
            <a:br>
              <a:rPr lang="en-US" dirty="0"/>
            </a:br>
            <a:r>
              <a:rPr lang="en-US" dirty="0"/>
              <a:t>to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2246D2B-A764-48ED-8962-F0F71D6A8039}" type="slidenum">
              <a:rPr lang="en-US"/>
              <a:pPr>
                <a:defRPr/>
              </a:pPr>
              <a:t>14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11234"/>
            <a:ext cx="7552854" cy="402336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09600" y="609600"/>
            <a:ext cx="7924800" cy="1066800"/>
          </a:xfrm>
        </p:spPr>
        <p:txBody>
          <a:bodyPr/>
          <a:lstStyle/>
          <a:p>
            <a:pPr>
              <a:lnSpc>
                <a:spcPts val="3600"/>
              </a:lnSpc>
            </a:pPr>
            <a:r>
              <a:rPr lang="en-US" dirty="0"/>
              <a:t>Skill 3: Add Calculated Fields</a:t>
            </a:r>
            <a:br>
              <a:rPr lang="en-US" dirty="0"/>
            </a:br>
            <a:r>
              <a:rPr lang="en-US" dirty="0"/>
              <a:t>to Tables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7D04A4F-5A9E-4293-A020-303E7300EC8A}" type="slidenum">
              <a:rPr lang="en-US"/>
              <a:pPr>
                <a:defRPr/>
              </a:pPr>
              <a:t>15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280" y="1752600"/>
            <a:ext cx="7559439" cy="402336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09600" y="609600"/>
            <a:ext cx="7924800" cy="1066800"/>
          </a:xfrm>
        </p:spPr>
        <p:txBody>
          <a:bodyPr/>
          <a:lstStyle/>
          <a:p>
            <a:pPr>
              <a:lnSpc>
                <a:spcPts val="3600"/>
              </a:lnSpc>
            </a:pPr>
            <a:r>
              <a:rPr lang="en-US" dirty="0"/>
              <a:t>Skill 4: Create Queries in</a:t>
            </a:r>
            <a:br>
              <a:rPr lang="en-US" dirty="0"/>
            </a:br>
            <a:r>
              <a:rPr lang="en-US" dirty="0"/>
              <a:t>Design View</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8825D95-64C9-4E33-B852-F02DD09DF125}" type="slidenum">
              <a:rPr lang="en-US"/>
              <a:pPr>
                <a:defRPr/>
              </a:pPr>
              <a:t>16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52600"/>
            <a:ext cx="7552854" cy="4023360"/>
          </a:xfr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609600" y="609600"/>
            <a:ext cx="7924800" cy="1066800"/>
          </a:xfrm>
        </p:spPr>
        <p:txBody>
          <a:bodyPr/>
          <a:lstStyle/>
          <a:p>
            <a:pPr>
              <a:lnSpc>
                <a:spcPts val="3600"/>
              </a:lnSpc>
            </a:pPr>
            <a:r>
              <a:rPr lang="en-US" dirty="0"/>
              <a:t>Skill 4: Create Queries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2AC8671-243E-44B5-892A-1D473F3735E9}" type="slidenum">
              <a:rPr lang="en-US"/>
              <a:pPr>
                <a:defRPr/>
              </a:pPr>
              <a:t>17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609600" y="609600"/>
            <a:ext cx="7924800" cy="1066800"/>
          </a:xfrm>
        </p:spPr>
        <p:txBody>
          <a:bodyPr/>
          <a:lstStyle/>
          <a:p>
            <a:pPr>
              <a:lnSpc>
                <a:spcPts val="3600"/>
              </a:lnSpc>
            </a:pPr>
            <a:r>
              <a:rPr lang="en-US" dirty="0"/>
              <a:t>Skill 4: Create Queries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571068C-19A0-4C13-BA9D-B7E509EC4165}" type="slidenum">
              <a:rPr lang="en-US"/>
              <a:pPr>
                <a:defRPr/>
              </a:pPr>
              <a:t>18</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52600"/>
            <a:ext cx="7552854" cy="4023360"/>
          </a:xfr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09600" y="609600"/>
            <a:ext cx="7924800" cy="1066800"/>
          </a:xfrm>
        </p:spPr>
        <p:txBody>
          <a:bodyPr/>
          <a:lstStyle/>
          <a:p>
            <a:pPr>
              <a:lnSpc>
                <a:spcPts val="3600"/>
              </a:lnSpc>
            </a:pPr>
            <a:r>
              <a:rPr lang="en-US" dirty="0"/>
              <a:t>Skill 4: Create Queries in</a:t>
            </a:r>
            <a:br>
              <a:rPr lang="en-US" dirty="0"/>
            </a:br>
            <a:r>
              <a:rPr lang="en-US" dirty="0"/>
              <a:t>Design View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BB085CB-DA0C-4D51-AB76-CEAC165611B6}" type="slidenum">
              <a:rPr lang="en-US"/>
              <a:pPr>
                <a:defRPr/>
              </a:pPr>
              <a:t>19</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rtlCol="0">
            <a:normAutofit fontScale="92500" lnSpcReduction="20000"/>
          </a:bodyPr>
          <a:lstStyle/>
          <a:p>
            <a:pPr marL="742950" indent="-742950" fontAlgn="auto">
              <a:spcAft>
                <a:spcPts val="1200"/>
              </a:spcAft>
              <a:buFont typeface="+mj-lt"/>
              <a:buAutoNum type="arabicPeriod"/>
              <a:defRPr/>
            </a:pPr>
            <a:r>
              <a:rPr lang="en-US" sz="3900" b="1" dirty="0"/>
              <a:t>Create Queries with the Simple Query Wizard</a:t>
            </a:r>
          </a:p>
          <a:p>
            <a:pPr marL="742950" indent="-742950" fontAlgn="auto">
              <a:spcAft>
                <a:spcPts val="1200"/>
              </a:spcAft>
              <a:buFont typeface="+mj-lt"/>
              <a:buAutoNum type="arabicPeriod"/>
              <a:defRPr/>
            </a:pPr>
            <a:r>
              <a:rPr lang="en-US" sz="3900" b="1" dirty="0"/>
              <a:t>Add Text Criteria</a:t>
            </a:r>
          </a:p>
          <a:p>
            <a:pPr marL="742950" indent="-742950" fontAlgn="auto">
              <a:spcAft>
                <a:spcPts val="1200"/>
              </a:spcAft>
              <a:buFont typeface="+mj-lt"/>
              <a:buAutoNum type="arabicPeriod"/>
              <a:defRPr/>
            </a:pPr>
            <a:r>
              <a:rPr lang="en-US" sz="3900" b="1" dirty="0"/>
              <a:t>Add Calculated Fields to Tables</a:t>
            </a:r>
          </a:p>
          <a:p>
            <a:pPr marL="742950" indent="-742950" fontAlgn="auto">
              <a:spcAft>
                <a:spcPts val="1200"/>
              </a:spcAft>
              <a:buFont typeface="+mj-lt"/>
              <a:buAutoNum type="arabicPeriod"/>
              <a:defRPr/>
            </a:pPr>
            <a:r>
              <a:rPr lang="en-US" sz="3900" b="1" dirty="0"/>
              <a:t>Create Queries in Design View</a:t>
            </a:r>
          </a:p>
          <a:p>
            <a:pPr marL="742950" indent="-742950" fontAlgn="auto">
              <a:spcAft>
                <a:spcPts val="1200"/>
              </a:spcAft>
              <a:buFont typeface="+mj-lt"/>
              <a:buAutoNum type="arabicPeriod"/>
              <a:defRPr/>
            </a:pPr>
            <a:r>
              <a:rPr lang="en-US" sz="3900" b="1" dirty="0"/>
              <a:t>Add Comparison Operators</a:t>
            </a:r>
          </a:p>
          <a:p>
            <a:pPr fontAlgn="auto">
              <a:spcAft>
                <a:spcPts val="0"/>
              </a:spcAft>
              <a:buFont typeface="Arial" pitchFamily="34" charset="0"/>
              <a:buNone/>
              <a:defRPr/>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3" name="Slide Number Placeholder 2"/>
          <p:cNvSpPr>
            <a:spLocks noGrp="1"/>
          </p:cNvSpPr>
          <p:nvPr>
            <p:ph type="sldNum" sz="quarter" idx="12"/>
          </p:nvPr>
        </p:nvSpPr>
        <p:spPr/>
        <p:txBody>
          <a:bodyPr/>
          <a:lstStyle/>
          <a:p>
            <a:pPr>
              <a:defRPr/>
            </a:pPr>
            <a:fld id="{76568AD8-FC93-47A8-96E8-38CAF78FED16}" type="slidenum">
              <a:rPr lang="en-US"/>
              <a:pPr>
                <a:defRPr/>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609600" y="609600"/>
            <a:ext cx="7924800" cy="1066800"/>
          </a:xfrm>
        </p:spPr>
        <p:txBody>
          <a:bodyPr/>
          <a:lstStyle/>
          <a:p>
            <a:pPr>
              <a:lnSpc>
                <a:spcPts val="3600"/>
              </a:lnSpc>
            </a:pPr>
            <a:r>
              <a:rPr lang="en-US" dirty="0"/>
              <a:t>Skill 5: Add Comparison</a:t>
            </a:r>
            <a:br>
              <a:rPr lang="en-US" dirty="0"/>
            </a:br>
            <a:r>
              <a:rPr lang="en-US" dirty="0"/>
              <a:t>Operators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891E24A-58B1-402D-9AA8-D9082C6904EF}" type="slidenum">
              <a:rPr lang="en-US"/>
              <a:pPr>
                <a:defRPr/>
              </a:pPr>
              <a:t>20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643" y="2362200"/>
            <a:ext cx="7548713" cy="2743200"/>
          </a:xfr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09600" y="609600"/>
            <a:ext cx="7924800" cy="1066800"/>
          </a:xfrm>
        </p:spPr>
        <p:txBody>
          <a:bodyPr/>
          <a:lstStyle/>
          <a:p>
            <a:pPr>
              <a:lnSpc>
                <a:spcPts val="3600"/>
              </a:lnSpc>
            </a:pPr>
            <a:r>
              <a:rPr lang="en-US" dirty="0"/>
              <a:t>Skill 5: Add Comparison</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2015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CE53A40-538D-4E8A-B2A6-4F3206007948}" type="slidenum">
              <a:rPr lang="en-US"/>
              <a:pPr>
                <a:defRPr/>
              </a:pPr>
              <a:t>21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04703"/>
            <a:ext cx="7552854" cy="4023360"/>
          </a:xfr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609600"/>
            <a:ext cx="7924800" cy="1066800"/>
          </a:xfrm>
        </p:spPr>
        <p:txBody>
          <a:bodyPr/>
          <a:lstStyle/>
          <a:p>
            <a:pPr>
              <a:lnSpc>
                <a:spcPts val="3600"/>
              </a:lnSpc>
            </a:pPr>
            <a:r>
              <a:rPr lang="en-US" dirty="0"/>
              <a:t>Skill 5: Add Comparison</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2015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020DA92-F83D-4DD2-9628-3F6380624950}" type="slidenum">
              <a:rPr lang="en-US"/>
              <a:pPr>
                <a:defRPr/>
              </a:pPr>
              <a:t>22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609600"/>
            <a:ext cx="7924800" cy="1066800"/>
          </a:xfrm>
        </p:spPr>
        <p:txBody>
          <a:bodyPr/>
          <a:lstStyle/>
          <a:p>
            <a:pPr>
              <a:lnSpc>
                <a:spcPts val="3600"/>
              </a:lnSpc>
            </a:pPr>
            <a:r>
              <a:rPr lang="en-US" dirty="0"/>
              <a:t>Skill 5: Add Comparison</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2015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4F9F533-B5AD-48CB-B652-6672208C387C}" type="slidenum">
              <a:rPr lang="en-US"/>
              <a:pPr>
                <a:defRPr/>
              </a:pPr>
              <a:t>23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579438"/>
            <a:ext cx="7924800" cy="1096962"/>
          </a:xfrm>
        </p:spPr>
        <p:txBody>
          <a:bodyPr/>
          <a:lstStyle/>
          <a:p>
            <a:pPr>
              <a:lnSpc>
                <a:spcPts val="3600"/>
              </a:lnSpc>
            </a:pPr>
            <a:r>
              <a:rPr lang="en-US" dirty="0"/>
              <a:t>Skill 6: Add Date and</a:t>
            </a:r>
            <a:br>
              <a:rPr lang="en-US" dirty="0"/>
            </a:br>
            <a:r>
              <a:rPr lang="en-US" dirty="0"/>
              <a:t>Time Criteria</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13069841-F4FB-473C-8C48-B2F3F6366677}" type="slidenum">
              <a:rPr lang="en-US"/>
              <a:pPr>
                <a:defRPr/>
              </a:pPr>
              <a:t>24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579438"/>
            <a:ext cx="7924800" cy="1096962"/>
          </a:xfrm>
        </p:spPr>
        <p:txBody>
          <a:bodyPr/>
          <a:lstStyle/>
          <a:p>
            <a:pPr>
              <a:lnSpc>
                <a:spcPts val="3600"/>
              </a:lnSpc>
            </a:pPr>
            <a:r>
              <a:rPr lang="en-US" dirty="0"/>
              <a:t>Skill 6: Add Date and</a:t>
            </a:r>
            <a:br>
              <a:rPr lang="en-US" dirty="0"/>
            </a:br>
            <a:r>
              <a:rPr lang="en-US" dirty="0"/>
              <a:t>Time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23B0775-EA81-49E5-AE82-15BE32179B07}" type="slidenum">
              <a:rPr lang="en-US"/>
              <a:pPr>
                <a:defRPr/>
              </a:pPr>
              <a:t>25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579438"/>
            <a:ext cx="7924800" cy="1096962"/>
          </a:xfrm>
        </p:spPr>
        <p:txBody>
          <a:bodyPr/>
          <a:lstStyle/>
          <a:p>
            <a:pPr>
              <a:lnSpc>
                <a:spcPts val="3600"/>
              </a:lnSpc>
            </a:pPr>
            <a:r>
              <a:rPr lang="en-US" dirty="0"/>
              <a:t>Skill 6: Add Date and</a:t>
            </a:r>
            <a:br>
              <a:rPr lang="en-US" dirty="0"/>
            </a:br>
            <a:r>
              <a:rPr lang="en-US" dirty="0"/>
              <a:t>Time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9476A64-AAE0-4F8D-84C1-2D8093ED421A}" type="slidenum">
              <a:rPr lang="en-US"/>
              <a:pPr>
                <a:defRPr/>
              </a:pPr>
              <a:t>26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579438"/>
            <a:ext cx="7924800" cy="1096962"/>
          </a:xfrm>
        </p:spPr>
        <p:txBody>
          <a:bodyPr/>
          <a:lstStyle/>
          <a:p>
            <a:pPr>
              <a:lnSpc>
                <a:spcPts val="3600"/>
              </a:lnSpc>
            </a:pPr>
            <a:r>
              <a:rPr lang="en-US" dirty="0"/>
              <a:t>Skill 6: Add Date and</a:t>
            </a:r>
            <a:br>
              <a:rPr lang="en-US" dirty="0"/>
            </a:br>
            <a:r>
              <a:rPr lang="en-US" dirty="0"/>
              <a:t>Time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2A1EA27-E2AB-43D3-A1C0-39D1943F3F8D}" type="slidenum">
              <a:rPr lang="en-US"/>
              <a:pPr>
                <a:defRPr/>
              </a:pPr>
              <a:t>27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573088"/>
            <a:ext cx="7908925" cy="1130300"/>
          </a:xfrm>
        </p:spPr>
        <p:txBody>
          <a:bodyPr/>
          <a:lstStyle/>
          <a:p>
            <a:pPr>
              <a:lnSpc>
                <a:spcPts val="3600"/>
              </a:lnSpc>
            </a:pPr>
            <a:r>
              <a:rPr lang="en-US" dirty="0"/>
              <a:t>Skill 7: Group and Total</a:t>
            </a:r>
            <a:br>
              <a:rPr lang="en-US" dirty="0"/>
            </a:br>
            <a:r>
              <a:rPr lang="en-US" dirty="0"/>
              <a:t>Queries</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1AAE403-D9BA-4E02-BEBB-82796DE68542}" type="slidenum">
              <a:rPr lang="en-US"/>
              <a:pPr>
                <a:defRPr/>
              </a:pPr>
              <a:t>28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740399"/>
            <a:ext cx="7552854" cy="4023360"/>
          </a:xfr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609600" y="573088"/>
            <a:ext cx="7908925" cy="1130300"/>
          </a:xfrm>
        </p:spPr>
        <p:txBody>
          <a:bodyPr/>
          <a:lstStyle/>
          <a:p>
            <a:pPr>
              <a:lnSpc>
                <a:spcPts val="3600"/>
              </a:lnSpc>
            </a:pPr>
            <a:r>
              <a:rPr lang="en-US" dirty="0"/>
              <a:t>Skill 7: Group and Total</a:t>
            </a:r>
            <a:br>
              <a:rPr lang="en-US" dirty="0"/>
            </a:br>
            <a:r>
              <a:rPr lang="en-US" dirty="0"/>
              <a:t>Queries (cont.)</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CFEF40A-9AF4-436A-90B4-0ACC198D2C39}" type="slidenum">
              <a:rPr lang="en-US"/>
              <a:pPr>
                <a:defRPr/>
              </a:pPr>
              <a:t>29</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703388"/>
            <a:ext cx="7552854" cy="4023360"/>
          </a:xfr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304800"/>
            <a:ext cx="7924800" cy="1066800"/>
          </a:xfrm>
        </p:spPr>
        <p:txBody>
          <a:bodyPr/>
          <a:lstStyle/>
          <a:p>
            <a:r>
              <a:rPr lang="en-US" dirty="0"/>
              <a:t>Skills (cont.)</a:t>
            </a:r>
          </a:p>
        </p:txBody>
      </p:sp>
      <p:sp>
        <p:nvSpPr>
          <p:cNvPr id="3" name="Content Placeholder 2"/>
          <p:cNvSpPr>
            <a:spLocks noGrp="1"/>
          </p:cNvSpPr>
          <p:nvPr>
            <p:ph idx="1"/>
          </p:nvPr>
        </p:nvSpPr>
        <p:spPr>
          <a:xfrm>
            <a:off x="304800" y="1524000"/>
            <a:ext cx="8534400" cy="3840163"/>
          </a:xfrm>
        </p:spPr>
        <p:txBody>
          <a:bodyPr rtlCol="0">
            <a:normAutofit lnSpcReduction="10000"/>
          </a:bodyPr>
          <a:lstStyle/>
          <a:p>
            <a:pPr marL="0" indent="0" fontAlgn="auto">
              <a:spcAft>
                <a:spcPts val="1200"/>
              </a:spcAft>
              <a:buFont typeface="Arial" pitchFamily="34" charset="0"/>
              <a:buNone/>
              <a:defRPr/>
            </a:pPr>
            <a:r>
              <a:rPr lang="en-US" sz="3600" b="1" dirty="0"/>
              <a:t>6.   Add Date and Time Criteria</a:t>
            </a:r>
          </a:p>
          <a:p>
            <a:pPr marL="0" indent="0" fontAlgn="auto">
              <a:spcAft>
                <a:spcPts val="1200"/>
              </a:spcAft>
              <a:buFont typeface="Arial" pitchFamily="34" charset="0"/>
              <a:buNone/>
              <a:defRPr/>
            </a:pPr>
            <a:r>
              <a:rPr lang="en-US" sz="3600" b="1" dirty="0"/>
              <a:t>7.   Group and Total Queries</a:t>
            </a:r>
          </a:p>
          <a:p>
            <a:pPr marL="742950" indent="-742950" fontAlgn="auto">
              <a:spcAft>
                <a:spcPts val="1200"/>
              </a:spcAft>
              <a:buFont typeface="Arial" pitchFamily="34" charset="0"/>
              <a:buAutoNum type="arabicPeriod" startAt="8"/>
              <a:defRPr/>
            </a:pPr>
            <a:r>
              <a:rPr lang="en-US" sz="3600" b="1" dirty="0"/>
              <a:t>Add Calculated Fields to Queries</a:t>
            </a:r>
          </a:p>
          <a:p>
            <a:pPr marL="742950" indent="-742950" fontAlgn="auto">
              <a:spcAft>
                <a:spcPts val="1200"/>
              </a:spcAft>
              <a:buFont typeface="Arial" pitchFamily="34" charset="0"/>
              <a:buAutoNum type="arabicPeriod" startAt="8"/>
              <a:defRPr/>
            </a:pPr>
            <a:r>
              <a:rPr lang="en-US" sz="3600" b="1" dirty="0"/>
              <a:t>Work with Logical Operators</a:t>
            </a:r>
          </a:p>
          <a:p>
            <a:pPr marL="742950" indent="-742950" fontAlgn="auto">
              <a:spcAft>
                <a:spcPts val="1200"/>
              </a:spcAft>
              <a:buFont typeface="Arial" pitchFamily="34" charset="0"/>
              <a:buAutoNum type="arabicPeriod" startAt="8"/>
              <a:defRPr/>
            </a:pPr>
            <a:r>
              <a:rPr lang="en-US" sz="3600" b="1" dirty="0"/>
              <a:t>Add Wildcards to Query Criteria</a:t>
            </a:r>
          </a:p>
          <a:p>
            <a:pPr fontAlgn="auto">
              <a:spcAft>
                <a:spcPts val="0"/>
              </a:spcAft>
              <a:buFont typeface="Arial" pitchFamily="34" charset="0"/>
              <a:buChar char="•"/>
              <a:defRPr/>
            </a:pPr>
            <a:endParaRPr lang="en-US" sz="4000" dirty="0"/>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D9315AF-C72D-4CD3-A370-4EFE48302016}" type="slidenum">
              <a:rPr lang="en-US"/>
              <a:pPr>
                <a:defRPr/>
              </a:pPr>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609600" y="573088"/>
            <a:ext cx="7908925" cy="1130300"/>
          </a:xfrm>
        </p:spPr>
        <p:txBody>
          <a:bodyPr/>
          <a:lstStyle/>
          <a:p>
            <a:pPr>
              <a:lnSpc>
                <a:spcPts val="3600"/>
              </a:lnSpc>
            </a:pPr>
            <a:r>
              <a:rPr lang="en-US" dirty="0"/>
              <a:t>Skill 7: Group and Total</a:t>
            </a:r>
            <a:br>
              <a:rPr lang="en-US" dirty="0"/>
            </a:br>
            <a:r>
              <a:rPr lang="en-US" dirty="0"/>
              <a:t>Queries (cont.)</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490BE30-2608-4F8F-AA33-A6F8622D35E8}" type="slidenum">
              <a:rPr lang="en-US"/>
              <a:pPr>
                <a:defRPr/>
              </a:pPr>
              <a:t>30</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828800"/>
            <a:ext cx="7552854" cy="4023360"/>
          </a:xfr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09600" y="573088"/>
            <a:ext cx="7908925" cy="1130300"/>
          </a:xfrm>
        </p:spPr>
        <p:txBody>
          <a:bodyPr/>
          <a:lstStyle/>
          <a:p>
            <a:pPr>
              <a:lnSpc>
                <a:spcPts val="3600"/>
              </a:lnSpc>
            </a:pPr>
            <a:r>
              <a:rPr lang="en-US" dirty="0"/>
              <a:t>Skill 7: Group and Total</a:t>
            </a:r>
            <a:br>
              <a:rPr lang="en-US" dirty="0"/>
            </a:br>
            <a:r>
              <a:rPr lang="en-US" dirty="0"/>
              <a:t>Queries (cont.)</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77DF468-9A09-41E9-86E7-23858C104081}" type="slidenum">
              <a:rPr lang="en-US"/>
              <a:pPr>
                <a:defRPr/>
              </a:pPr>
              <a:t>31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635" y="1722982"/>
            <a:ext cx="7552854" cy="4023360"/>
          </a:xfr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579438"/>
            <a:ext cx="7924800" cy="1096962"/>
          </a:xfrm>
        </p:spPr>
        <p:txBody>
          <a:bodyPr/>
          <a:lstStyle/>
          <a:p>
            <a:pPr>
              <a:lnSpc>
                <a:spcPts val="3600"/>
              </a:lnSpc>
            </a:pPr>
            <a:r>
              <a:rPr lang="en-US" dirty="0"/>
              <a:t>Skill 8: Add Calculated Fields</a:t>
            </a:r>
            <a:br>
              <a:rPr lang="en-US" dirty="0"/>
            </a:br>
            <a:r>
              <a:rPr lang="en-US" dirty="0"/>
              <a:t>to Queries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890985E-825E-4F3F-8693-91A0FFACF47C}" type="slidenum">
              <a:rPr lang="en-US"/>
              <a:pPr>
                <a:defRPr/>
              </a:pPr>
              <a:t>32</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13411"/>
            <a:ext cx="7552854" cy="402336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579438"/>
            <a:ext cx="7924800" cy="1096962"/>
          </a:xfrm>
        </p:spPr>
        <p:txBody>
          <a:bodyPr/>
          <a:lstStyle/>
          <a:p>
            <a:pPr>
              <a:lnSpc>
                <a:spcPts val="3600"/>
              </a:lnSpc>
            </a:pPr>
            <a:r>
              <a:rPr lang="en-US" dirty="0"/>
              <a:t>Skill 8: Add Calculated Fields</a:t>
            </a:r>
            <a:br>
              <a:rPr lang="en-US" dirty="0"/>
            </a:br>
            <a:r>
              <a:rPr lang="en-US" dirty="0"/>
              <a:t>to Queries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81445B7-CF78-4F81-81BB-61E0F6C9D0CE}" type="slidenum">
              <a:rPr lang="en-US"/>
              <a:pPr>
                <a:defRPr/>
              </a:pPr>
              <a:t>33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09057"/>
            <a:ext cx="7552854" cy="40233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579438"/>
            <a:ext cx="7924800" cy="1096962"/>
          </a:xfrm>
        </p:spPr>
        <p:txBody>
          <a:bodyPr/>
          <a:lstStyle/>
          <a:p>
            <a:pPr>
              <a:lnSpc>
                <a:spcPts val="3600"/>
              </a:lnSpc>
            </a:pPr>
            <a:r>
              <a:rPr lang="en-US" dirty="0"/>
              <a:t>Skill 8: Add Calculated Fields</a:t>
            </a:r>
            <a:br>
              <a:rPr lang="en-US" dirty="0"/>
            </a:br>
            <a:r>
              <a:rPr lang="en-US" dirty="0"/>
              <a:t>to Queries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5A1AFF0-62FE-4C9D-AF7E-D956A5CC13DC}" type="slidenum">
              <a:rPr lang="en-US"/>
              <a:pPr>
                <a:defRPr/>
              </a:pPr>
              <a:t>34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89463"/>
            <a:ext cx="7552854" cy="402336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09600" y="579438"/>
            <a:ext cx="7924800" cy="1096962"/>
          </a:xfrm>
        </p:spPr>
        <p:txBody>
          <a:bodyPr/>
          <a:lstStyle/>
          <a:p>
            <a:pPr>
              <a:lnSpc>
                <a:spcPts val="3600"/>
              </a:lnSpc>
            </a:pPr>
            <a:r>
              <a:rPr lang="en-US" dirty="0"/>
              <a:t>Skill 8: Add Calculated Fields</a:t>
            </a:r>
            <a:br>
              <a:rPr lang="en-US" dirty="0"/>
            </a:br>
            <a:r>
              <a:rPr lang="en-US" dirty="0"/>
              <a:t>to Queries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95ED02C-F80E-4CC2-8206-42DCED121E74}" type="slidenum">
              <a:rPr lang="en-US"/>
              <a:pPr>
                <a:defRPr/>
              </a:pPr>
              <a:t>35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52600"/>
            <a:ext cx="7552854" cy="402336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609600" y="579438"/>
            <a:ext cx="7924800" cy="1096962"/>
          </a:xfrm>
        </p:spPr>
        <p:txBody>
          <a:bodyPr/>
          <a:lstStyle/>
          <a:p>
            <a:pPr>
              <a:lnSpc>
                <a:spcPts val="3600"/>
              </a:lnSpc>
            </a:pPr>
            <a:r>
              <a:rPr lang="en-US" dirty="0"/>
              <a:t>Skill 9: Work with Logical</a:t>
            </a:r>
            <a:br>
              <a:rPr lang="en-US" dirty="0"/>
            </a:br>
            <a:r>
              <a:rPr lang="en-US" dirty="0"/>
              <a:t>Operators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6CCF83E-8671-4517-9E72-09A11A6FC7D2}" type="slidenum">
              <a:rPr lang="en-US"/>
              <a:pPr>
                <a:defRPr/>
              </a:pPr>
              <a:t>36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609600" y="579438"/>
            <a:ext cx="7924800" cy="1096962"/>
          </a:xfrm>
        </p:spPr>
        <p:txBody>
          <a:bodyPr/>
          <a:lstStyle/>
          <a:p>
            <a:pPr>
              <a:lnSpc>
                <a:spcPts val="3600"/>
              </a:lnSpc>
            </a:pPr>
            <a:r>
              <a:rPr lang="en-US" dirty="0"/>
              <a:t>Skill 9: Work with Logical</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2791410-7B24-45AC-8C2E-1010AF6CFB42}" type="slidenum">
              <a:rPr lang="en-US"/>
              <a:pPr>
                <a:defRPr/>
              </a:pPr>
              <a:t>37</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609600" y="579438"/>
            <a:ext cx="7924800" cy="1096962"/>
          </a:xfrm>
        </p:spPr>
        <p:txBody>
          <a:bodyPr/>
          <a:lstStyle/>
          <a:p>
            <a:pPr>
              <a:lnSpc>
                <a:spcPts val="3600"/>
              </a:lnSpc>
            </a:pPr>
            <a:r>
              <a:rPr lang="en-US" dirty="0"/>
              <a:t>Skill 9: Work with Logical</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D13788E-C9A6-4437-9752-C7D39D315EC2}" type="slidenum">
              <a:rPr lang="en-US"/>
              <a:pPr>
                <a:defRPr/>
              </a:pPr>
              <a:t>38</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609600" y="579438"/>
            <a:ext cx="7924800" cy="1096962"/>
          </a:xfrm>
        </p:spPr>
        <p:txBody>
          <a:bodyPr/>
          <a:lstStyle/>
          <a:p>
            <a:pPr>
              <a:lnSpc>
                <a:spcPts val="3600"/>
              </a:lnSpc>
            </a:pPr>
            <a:r>
              <a:rPr lang="en-US" dirty="0"/>
              <a:t>Skill 9: Work with Logical</a:t>
            </a:r>
            <a:br>
              <a:rPr lang="en-US" dirty="0"/>
            </a:br>
            <a:r>
              <a:rPr lang="en-US" dirty="0"/>
              <a:t>Operators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93C16368-CF99-48D6-86CB-AC3E45D46BAE}" type="slidenum">
              <a:rPr lang="en-US"/>
              <a:pPr>
                <a:defRPr/>
              </a:pPr>
              <a:t>39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09600" y="304800"/>
            <a:ext cx="7924800" cy="1066800"/>
          </a:xfrm>
        </p:spPr>
        <p:txBody>
          <a:bodyPr/>
          <a:lstStyle/>
          <a:p>
            <a:r>
              <a:rPr lang="en-US" dirty="0"/>
              <a:t>Outcome</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2569D6AD-6A67-45E1-A814-2592A5EE078B}" type="slidenum">
              <a:rPr lang="en-US"/>
              <a:pPr>
                <a:defRPr/>
              </a:pPr>
              <a:t>4</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746" y="1752600"/>
            <a:ext cx="4219654" cy="3484167"/>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2362200"/>
            <a:ext cx="2714244" cy="2030916"/>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609600" y="623888"/>
            <a:ext cx="7924800" cy="1052512"/>
          </a:xfrm>
        </p:spPr>
        <p:txBody>
          <a:bodyPr/>
          <a:lstStyle/>
          <a:p>
            <a:pPr>
              <a:lnSpc>
                <a:spcPts val="3600"/>
              </a:lnSpc>
            </a:pPr>
            <a:r>
              <a:rPr lang="en-US" dirty="0"/>
              <a:t>Skill 10: Add Wildcards to</a:t>
            </a:r>
            <a:br>
              <a:rPr lang="en-US" dirty="0"/>
            </a:br>
            <a:r>
              <a:rPr lang="en-US" dirty="0"/>
              <a:t>Query Criteria</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529D412-3027-4E2D-89F4-51F24C99B856}" type="slidenum">
              <a:rPr lang="en-US"/>
              <a:pPr>
                <a:defRPr/>
              </a:pPr>
              <a:t>40</a:t>
            </a:fld>
            <a:endParaRPr lang="en-US" dirty="0"/>
          </a:p>
        </p:txBody>
      </p:sp>
      <p:pic>
        <p:nvPicPr>
          <p:cNvPr id="95236" name="Content Placeholder 5"/>
          <p:cNvPicPr>
            <a:picLocks noGrp="1" noChangeAspect="1"/>
          </p:cNvPicPr>
          <p:nvPr>
            <p:ph idx="1"/>
          </p:nvPr>
        </p:nvPicPr>
        <p:blipFill>
          <a:blip r:embed="rId3"/>
          <a:srcRect/>
          <a:stretch>
            <a:fillRect/>
          </a:stretch>
        </p:blipFill>
        <p:spPr>
          <a:xfrm>
            <a:off x="447675" y="2133600"/>
            <a:ext cx="8229600" cy="2684463"/>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609600" y="623888"/>
            <a:ext cx="7924800" cy="1052512"/>
          </a:xfrm>
        </p:spPr>
        <p:txBody>
          <a:bodyPr/>
          <a:lstStyle/>
          <a:p>
            <a:pPr>
              <a:lnSpc>
                <a:spcPts val="3600"/>
              </a:lnSpc>
            </a:pPr>
            <a:r>
              <a:rPr lang="en-US" dirty="0"/>
              <a:t>Skill 10: Add Wildcards to</a:t>
            </a:r>
            <a:br>
              <a:rPr lang="en-US" dirty="0"/>
            </a:br>
            <a:r>
              <a:rPr lang="en-US" dirty="0"/>
              <a:t>Query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F77E72CA-E467-405D-BF7F-250995241405}" type="slidenum">
              <a:rPr lang="en-US"/>
              <a:pPr>
                <a:defRPr/>
              </a:pPr>
              <a:t>41</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609600" y="623888"/>
            <a:ext cx="7924800" cy="1052512"/>
          </a:xfrm>
        </p:spPr>
        <p:txBody>
          <a:bodyPr/>
          <a:lstStyle/>
          <a:p>
            <a:pPr>
              <a:lnSpc>
                <a:spcPts val="3600"/>
              </a:lnSpc>
            </a:pPr>
            <a:r>
              <a:rPr lang="en-US" dirty="0"/>
              <a:t>Skill 10: Add Wildcards to</a:t>
            </a:r>
            <a:br>
              <a:rPr lang="en-US" dirty="0"/>
            </a:br>
            <a:r>
              <a:rPr lang="en-US" dirty="0"/>
              <a:t>Query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EA05EE62-DE70-4277-9C70-C21AF31C8844}" type="slidenum">
              <a:rPr lang="en-US"/>
              <a:pPr>
                <a:defRPr/>
              </a:pPr>
              <a:t>42</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52600"/>
            <a:ext cx="7552854" cy="402336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609600" y="623888"/>
            <a:ext cx="7924800" cy="1052512"/>
          </a:xfrm>
        </p:spPr>
        <p:txBody>
          <a:bodyPr/>
          <a:lstStyle/>
          <a:p>
            <a:pPr>
              <a:lnSpc>
                <a:spcPts val="3600"/>
              </a:lnSpc>
            </a:pPr>
            <a:r>
              <a:rPr lang="en-US" dirty="0"/>
              <a:t>Skill 10: Add Wildcards to</a:t>
            </a:r>
            <a:br>
              <a:rPr lang="en-US" dirty="0"/>
            </a:br>
            <a:r>
              <a:rPr lang="en-US" dirty="0"/>
              <a:t>Query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A34CD572-3D50-4E3B-AFD3-D981FAC07038}" type="slidenum">
              <a:rPr lang="en-US"/>
              <a:pPr>
                <a:defRPr/>
              </a:pPr>
              <a:t>43</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713411"/>
            <a:ext cx="7552854" cy="402336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30147AC-002D-444E-A492-8DC1D6A498E8}" type="slidenum">
              <a:rPr lang="en-US"/>
              <a:pPr>
                <a:defRPr/>
              </a:pPr>
              <a:t>44</a:t>
            </a:fld>
            <a:endParaRPr lang="en-US" dirty="0"/>
          </a:p>
        </p:txBody>
      </p:sp>
      <p:sp>
        <p:nvSpPr>
          <p:cNvPr id="9" name="Rectangle 8"/>
          <p:cNvSpPr/>
          <p:nvPr/>
        </p:nvSpPr>
        <p:spPr>
          <a:xfrm>
            <a:off x="190500" y="1371600"/>
            <a:ext cx="8763000" cy="2912464"/>
          </a:xfrm>
          <a:prstGeom prst="rect">
            <a:avLst/>
          </a:prstGeom>
        </p:spPr>
        <p:txBody>
          <a:bodyPr>
            <a:spAutoFit/>
          </a:bodyPr>
          <a:lstStyle/>
          <a:p>
            <a:pPr fontAlgn="auto">
              <a:lnSpc>
                <a:spcPct val="110000"/>
              </a:lnSpc>
              <a:spcBef>
                <a:spcPts val="0"/>
              </a:spcBef>
              <a:spcAft>
                <a:spcPts val="0"/>
              </a:spcAft>
              <a:defRPr/>
            </a:pPr>
            <a:r>
              <a:rPr lang="en-US" sz="2800" b="1" dirty="0">
                <a:latin typeface="Calibri" panose="020F0502020204030204" pitchFamily="34" charset="0"/>
              </a:rPr>
              <a:t>  You will now practice the following  </a:t>
            </a:r>
            <a:br>
              <a:rPr lang="en-US" sz="2800" b="1" dirty="0">
                <a:latin typeface="Calibri" panose="020F0502020204030204" pitchFamily="34" charset="0"/>
              </a:rPr>
            </a:br>
            <a:r>
              <a:rPr lang="en-US" sz="2800" b="1" dirty="0">
                <a:latin typeface="Calibri" panose="020F0502020204030204" pitchFamily="34" charset="0"/>
              </a:rPr>
              <a:t>  additional skills:</a:t>
            </a:r>
          </a:p>
          <a:p>
            <a:pPr marL="971550" lvl="1" indent="-51435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Export Queries to Excel</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Export Queries as Web Pages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Link to External Data Sources</a:t>
            </a:r>
          </a:p>
          <a:p>
            <a:pPr marL="800100" lvl="1" indent="-342900" fontAlgn="auto">
              <a:lnSpc>
                <a:spcPct val="110000"/>
              </a:lnSpc>
              <a:spcBef>
                <a:spcPts val="0"/>
              </a:spcBef>
              <a:spcAft>
                <a:spcPts val="0"/>
              </a:spcAft>
              <a:buFont typeface="+mj-lt"/>
              <a:buAutoNum type="arabicPeriod" startAt="11"/>
              <a:defRPr/>
            </a:pPr>
            <a:r>
              <a:rPr lang="en-US" sz="2800" b="1" dirty="0">
                <a:latin typeface="Calibri" panose="020F0502020204030204" pitchFamily="34" charset="0"/>
              </a:rPr>
              <a:t>  Create Crosstab Queries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609600" y="579438"/>
            <a:ext cx="7924800" cy="1096962"/>
          </a:xfrm>
        </p:spPr>
        <p:txBody>
          <a:bodyPr/>
          <a:lstStyle/>
          <a:p>
            <a:pPr>
              <a:lnSpc>
                <a:spcPts val="3600"/>
              </a:lnSpc>
            </a:pPr>
            <a:r>
              <a:rPr lang="en-US" dirty="0"/>
              <a:t>More Skills 11: Export Queries</a:t>
            </a:r>
            <a:br>
              <a:rPr lang="en-US" dirty="0"/>
            </a:br>
            <a:r>
              <a:rPr lang="en-US" dirty="0"/>
              <a:t>to Excel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3CB6080-C1F3-465F-86DA-CFF857B98EE9}" type="slidenum">
              <a:rPr lang="en-US"/>
              <a:pPr>
                <a:defRPr/>
              </a:pPr>
              <a:t>45</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828800"/>
            <a:ext cx="7552804" cy="4023360"/>
          </a:xfr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609600" y="579438"/>
            <a:ext cx="7924800" cy="1096962"/>
          </a:xfrm>
        </p:spPr>
        <p:txBody>
          <a:bodyPr/>
          <a:lstStyle/>
          <a:p>
            <a:pPr>
              <a:lnSpc>
                <a:spcPts val="3600"/>
              </a:lnSpc>
            </a:pPr>
            <a:r>
              <a:rPr lang="en-US" dirty="0"/>
              <a:t>More Skills 11: Export Queries</a:t>
            </a:r>
            <a:br>
              <a:rPr lang="en-US" dirty="0"/>
            </a:br>
            <a:r>
              <a:rPr lang="en-US" dirty="0"/>
              <a:t>to Excel (cont.)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A5B7954-D858-4B4B-90CD-CBEB12514A66}" type="slidenum">
              <a:rPr lang="en-US"/>
              <a:pPr>
                <a:defRPr/>
              </a:pPr>
              <a:t>46</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7199" y="1752600"/>
            <a:ext cx="5509601" cy="4023360"/>
          </a:xfr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609600" y="579438"/>
            <a:ext cx="7924800" cy="1096962"/>
          </a:xfrm>
        </p:spPr>
        <p:txBody>
          <a:bodyPr/>
          <a:lstStyle/>
          <a:p>
            <a:pPr>
              <a:lnSpc>
                <a:spcPts val="3600"/>
              </a:lnSpc>
            </a:pPr>
            <a:r>
              <a:rPr lang="en-US" dirty="0"/>
              <a:t>More Skills 12: Export Queries</a:t>
            </a:r>
            <a:br>
              <a:rPr lang="en-US" dirty="0"/>
            </a:br>
            <a:r>
              <a:rPr lang="en-US" dirty="0"/>
              <a:t>as Web Pages	</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42239526-B182-4C14-A769-3A035C3419F3}" type="slidenum">
              <a:rPr lang="en-US"/>
              <a:pPr>
                <a:defRPr/>
              </a:pPr>
              <a:t>47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1596" y="1676400"/>
            <a:ext cx="7552804" cy="4023360"/>
          </a:xfr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a:xfrm>
            <a:off x="609600" y="623888"/>
            <a:ext cx="7924800" cy="1052512"/>
          </a:xfrm>
        </p:spPr>
        <p:txBody>
          <a:bodyPr/>
          <a:lstStyle/>
          <a:p>
            <a:pPr>
              <a:lnSpc>
                <a:spcPts val="3800"/>
              </a:lnSpc>
            </a:pPr>
            <a:r>
              <a:rPr lang="en-US" dirty="0"/>
              <a:t>More Skills 13: Link to External</a:t>
            </a:r>
            <a:br>
              <a:rPr lang="en-US" dirty="0"/>
            </a:br>
            <a:r>
              <a:rPr lang="en-US" dirty="0"/>
              <a:t>Data Sources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DC879779-4DE0-462F-A770-9ADF430D2CA4}" type="slidenum">
              <a:rPr lang="en-US"/>
              <a:pPr>
                <a:defRPr/>
              </a:pPr>
              <a:t>48</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98" y="1752600"/>
            <a:ext cx="7552804" cy="402336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0" y="579438"/>
            <a:ext cx="9144000" cy="1096962"/>
          </a:xfrm>
        </p:spPr>
        <p:txBody>
          <a:bodyPr/>
          <a:lstStyle/>
          <a:p>
            <a:pPr>
              <a:lnSpc>
                <a:spcPts val="3600"/>
              </a:lnSpc>
            </a:pPr>
            <a:r>
              <a:rPr lang="en-US" dirty="0"/>
              <a:t>More Skills 14: Create Crosstab</a:t>
            </a:r>
            <a:br>
              <a:rPr lang="en-US" dirty="0"/>
            </a:br>
            <a:r>
              <a:rPr lang="en-US" dirty="0"/>
              <a:t>Queries</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31F3EF1B-D372-44AA-8350-C3C9A7A055F3}" type="slidenum">
              <a:rPr lang="en-US"/>
              <a:pPr>
                <a:defRPr/>
              </a:pPr>
              <a:t>49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0" y="1707107"/>
            <a:ext cx="5226808" cy="402336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9600" y="609600"/>
            <a:ext cx="7924800" cy="1066800"/>
          </a:xfrm>
        </p:spPr>
        <p:txBody>
          <a:bodyPr/>
          <a:lstStyle/>
          <a:p>
            <a:pPr>
              <a:lnSpc>
                <a:spcPts val="3600"/>
              </a:lnSpc>
            </a:pPr>
            <a:r>
              <a:rPr lang="en-US" dirty="0"/>
              <a:t>Skill 1: Create Queries with the Simple Query Wizard</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654CF26-164E-4801-A072-CA3F8DCF9A45}" type="slidenum">
              <a:rPr lang="en-US"/>
              <a:pPr>
                <a:defRPr/>
              </a:pPr>
              <a:t>5</a:t>
            </a:fld>
            <a:endParaRPr lang="en-US" dirty="0"/>
          </a:p>
        </p:txBody>
      </p:sp>
      <p:pic>
        <p:nvPicPr>
          <p:cNvPr id="9"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80754"/>
            <a:ext cx="7552854" cy="4023360"/>
          </a:xfr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609600" y="304800"/>
            <a:ext cx="7924800" cy="1066800"/>
          </a:xfrm>
        </p:spPr>
        <p:txBody>
          <a:bodyPr/>
          <a:lstStyle/>
          <a:p>
            <a:r>
              <a:rPr lang="en-US" dirty="0"/>
              <a:t>Summary</a:t>
            </a:r>
          </a:p>
        </p:txBody>
      </p:sp>
      <p:sp>
        <p:nvSpPr>
          <p:cNvPr id="136194" name="Content Placeholder 2"/>
          <p:cNvSpPr>
            <a:spLocks noGrp="1"/>
          </p:cNvSpPr>
          <p:nvPr>
            <p:ph idx="1"/>
          </p:nvPr>
        </p:nvSpPr>
        <p:spPr>
          <a:xfrm>
            <a:off x="304800" y="1371600"/>
            <a:ext cx="8534400" cy="3916363"/>
          </a:xfrm>
        </p:spPr>
        <p:txBody>
          <a:bodyPr/>
          <a:lstStyle/>
          <a:p>
            <a:pPr>
              <a:spcBef>
                <a:spcPct val="0"/>
              </a:spcBef>
              <a:spcAft>
                <a:spcPts val="600"/>
              </a:spcAft>
            </a:pPr>
            <a:r>
              <a:rPr lang="en-US" b="1" dirty="0"/>
              <a:t>Queries</a:t>
            </a:r>
          </a:p>
          <a:p>
            <a:pPr>
              <a:spcBef>
                <a:spcPct val="0"/>
              </a:spcBef>
              <a:spcAft>
                <a:spcPts val="600"/>
              </a:spcAft>
            </a:pPr>
            <a:r>
              <a:rPr lang="en-US" b="1" dirty="0"/>
              <a:t>Simple Query Wizard </a:t>
            </a:r>
          </a:p>
          <a:p>
            <a:pPr>
              <a:spcBef>
                <a:spcPct val="0"/>
              </a:spcBef>
              <a:spcAft>
                <a:spcPts val="600"/>
              </a:spcAft>
            </a:pPr>
            <a:r>
              <a:rPr lang="en-US" b="1" dirty="0"/>
              <a:t>Calculated fields</a:t>
            </a:r>
          </a:p>
          <a:p>
            <a:pPr>
              <a:spcBef>
                <a:spcPct val="0"/>
              </a:spcBef>
              <a:spcAft>
                <a:spcPts val="600"/>
              </a:spcAft>
            </a:pPr>
            <a:r>
              <a:rPr lang="en-US" b="1" dirty="0"/>
              <a:t>Group and summary statistics</a:t>
            </a:r>
          </a:p>
          <a:p>
            <a:pPr>
              <a:spcBef>
                <a:spcPct val="0"/>
              </a:spcBef>
              <a:spcAft>
                <a:spcPts val="600"/>
              </a:spcAft>
            </a:pPr>
            <a:r>
              <a:rPr lang="en-US" b="1" dirty="0"/>
              <a:t>Criteria </a:t>
            </a:r>
          </a:p>
          <a:p>
            <a:pPr lvl="1">
              <a:spcBef>
                <a:spcPct val="0"/>
              </a:spcBef>
              <a:spcAft>
                <a:spcPts val="600"/>
              </a:spcAft>
            </a:pPr>
            <a:r>
              <a:rPr lang="en-US" sz="2800" b="1" dirty="0"/>
              <a:t>Comparison operators</a:t>
            </a:r>
          </a:p>
          <a:p>
            <a:pPr lvl="1">
              <a:lnSpc>
                <a:spcPts val="3200"/>
              </a:lnSpc>
              <a:spcBef>
                <a:spcPct val="0"/>
              </a:spcBef>
              <a:spcAft>
                <a:spcPts val="600"/>
              </a:spcAft>
            </a:pPr>
            <a:r>
              <a:rPr lang="en-US" sz="2800" b="1" dirty="0"/>
              <a:t>Logical operators</a:t>
            </a:r>
          </a:p>
          <a:p>
            <a:pPr lvl="1">
              <a:lnSpc>
                <a:spcPts val="3200"/>
              </a:lnSpc>
              <a:spcBef>
                <a:spcPct val="0"/>
              </a:spcBef>
              <a:spcAft>
                <a:spcPts val="600"/>
              </a:spcAft>
            </a:pPr>
            <a:r>
              <a:rPr lang="en-US" sz="2800" b="1" dirty="0"/>
              <a:t>Wildcards</a:t>
            </a:r>
          </a:p>
          <a:p>
            <a:pPr>
              <a:spcBef>
                <a:spcPct val="0"/>
              </a:spcBef>
              <a:spcAft>
                <a:spcPts val="600"/>
              </a:spcAft>
            </a:pPr>
            <a:endParaRPr lang="en-US" b="1" dirty="0"/>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5192177A-D2F4-4378-BD51-29C56E2A0A1E}" type="slidenum">
              <a:rPr lang="en-US"/>
              <a:pPr>
                <a:defRPr/>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609600" y="304800"/>
            <a:ext cx="7924800" cy="1066800"/>
          </a:xfrm>
        </p:spPr>
        <p:txBody>
          <a:bodyPr/>
          <a:lstStyle/>
          <a:p>
            <a:r>
              <a:rPr lang="en-US" dirty="0"/>
              <a:t>Questions</a:t>
            </a:r>
          </a:p>
        </p:txBody>
      </p:sp>
      <p:pic>
        <p:nvPicPr>
          <p:cNvPr id="140290"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2292350" y="1295400"/>
            <a:ext cx="4559300" cy="4525963"/>
          </a:xfrm>
        </p:spPr>
      </p:pic>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BDDDA973-B7C7-4485-92DC-72DA82E459D7}" type="slidenum">
              <a:rPr lang="en-US"/>
              <a:pPr>
                <a:defRPr/>
              </a:pPr>
              <a:t>51</a:t>
            </a:fld>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8113"/>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EE12319D-13C9-4F2C-A151-45D1E68F1215}" type="slidenum">
              <a:rPr lang="en-US"/>
              <a:pPr>
                <a:defRPr/>
              </a:pPr>
              <a:t>52</a:t>
            </a:fld>
            <a:endParaRPr lang="en-US" dirty="0"/>
          </a:p>
        </p:txBody>
      </p:sp>
      <p:pic>
        <p:nvPicPr>
          <p:cNvPr id="142340" name="Picture 1" descr="cid:3293795473_47524415"/>
          <p:cNvPicPr>
            <a:picLocks noChangeAspect="1" noChangeArrowheads="1"/>
          </p:cNvPicPr>
          <p:nvPr/>
        </p:nvPicPr>
        <p:blipFill>
          <a:blip r:embed="rId3"/>
          <a:srcRect/>
          <a:stretch>
            <a:fillRect/>
          </a:stretch>
        </p:blipFill>
        <p:spPr bwMode="auto">
          <a:xfrm>
            <a:off x="1833563" y="2057400"/>
            <a:ext cx="5486400" cy="1714500"/>
          </a:xfrm>
          <a:prstGeom prst="rect">
            <a:avLst/>
          </a:prstGeom>
          <a:noFill/>
          <a:ln w="9525">
            <a:noFill/>
            <a:miter lim="800000"/>
            <a:headEnd/>
            <a:tailEnd/>
          </a:ln>
        </p:spPr>
      </p:pic>
      <p:sp>
        <p:nvSpPr>
          <p:cNvPr id="142341"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09600"/>
            <a:ext cx="7924800" cy="1066800"/>
          </a:xfrm>
        </p:spPr>
        <p:txBody>
          <a:bodyPr/>
          <a:lstStyle/>
          <a:p>
            <a:pPr>
              <a:lnSpc>
                <a:spcPts val="3600"/>
              </a:lnSpc>
            </a:pPr>
            <a:r>
              <a:rPr lang="en-US" dirty="0"/>
              <a:t>Skill 1: Create Queries with the Simple Query Wizard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0B54FFA6-4A8F-42C6-BA34-5E6E0E8C0915}" type="slidenum">
              <a:rPr lang="en-US"/>
              <a:pPr>
                <a:defRPr/>
              </a:pPr>
              <a:t>6</a:t>
            </a:fld>
            <a:endParaRPr lang="en-US" dirty="0"/>
          </a:p>
        </p:txBody>
      </p:sp>
      <p:pic>
        <p:nvPicPr>
          <p:cNvPr id="9"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609600" y="609600"/>
            <a:ext cx="7924800" cy="1066800"/>
          </a:xfrm>
        </p:spPr>
        <p:txBody>
          <a:bodyPr/>
          <a:lstStyle/>
          <a:p>
            <a:pPr>
              <a:lnSpc>
                <a:spcPts val="3600"/>
              </a:lnSpc>
            </a:pPr>
            <a:r>
              <a:rPr lang="en-US" dirty="0"/>
              <a:t>Skill 1: Create Queries with the Simple Query Wizard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C2749E15-6FE6-4936-8CF7-0B738F67F0DB}" type="slidenum">
              <a:rPr lang="en-US"/>
              <a:pPr>
                <a:defRPr/>
              </a:pPr>
              <a:t>7</a:t>
            </a:fld>
            <a:endParaRPr lang="en-US" dirty="0"/>
          </a:p>
        </p:txBody>
      </p:sp>
      <p:pic>
        <p:nvPicPr>
          <p:cNvPr id="9"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828800"/>
            <a:ext cx="7552854" cy="4023360"/>
          </a:xfr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609600" y="304800"/>
            <a:ext cx="7924800" cy="1066800"/>
          </a:xfrm>
        </p:spPr>
        <p:txBody>
          <a:bodyPr/>
          <a:lstStyle/>
          <a:p>
            <a:r>
              <a:rPr lang="en-US" dirty="0"/>
              <a:t>Skill 2: Add Text Criteria</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794E5DB2-DECB-481D-9A13-0BD5E0AD686B}" type="slidenum">
              <a:rPr lang="en-US"/>
              <a:pPr>
                <a:defRPr/>
              </a:pPr>
              <a:t>8</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573" y="1676400"/>
            <a:ext cx="7552854" cy="4023360"/>
          </a:xfr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09600" y="304800"/>
            <a:ext cx="7924800" cy="1066800"/>
          </a:xfrm>
        </p:spPr>
        <p:txBody>
          <a:bodyPr/>
          <a:lstStyle/>
          <a:p>
            <a:r>
              <a:rPr lang="en-US" dirty="0"/>
              <a:t>Skill 2: Add Text Criteria (cont.)</a:t>
            </a:r>
          </a:p>
        </p:txBody>
      </p:sp>
      <p:sp>
        <p:nvSpPr>
          <p:cNvPr id="4" name="Footer Placeholder 3"/>
          <p:cNvSpPr>
            <a:spLocks noGrp="1"/>
          </p:cNvSpPr>
          <p:nvPr>
            <p:ph type="ftr" sz="quarter" idx="11"/>
          </p:nvPr>
        </p:nvSpPr>
        <p:spPr>
          <a:xfrm>
            <a:off x="3962400" y="64928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p>
          <a:p>
            <a:pPr>
              <a:defRPr/>
            </a:pPr>
            <a:endParaRPr lang="en-US" dirty="0"/>
          </a:p>
        </p:txBody>
      </p:sp>
      <p:sp>
        <p:nvSpPr>
          <p:cNvPr id="5" name="Slide Number Placeholder 4"/>
          <p:cNvSpPr>
            <a:spLocks noGrp="1"/>
          </p:cNvSpPr>
          <p:nvPr>
            <p:ph type="sldNum" sz="quarter" idx="12"/>
          </p:nvPr>
        </p:nvSpPr>
        <p:spPr/>
        <p:txBody>
          <a:bodyPr/>
          <a:lstStyle/>
          <a:p>
            <a:pPr>
              <a:defRPr/>
            </a:pPr>
            <a:fld id="{83B89F3F-CB07-4002-BE7C-507FE76A63EF}" type="slidenum">
              <a:rPr lang="en-US"/>
              <a:pPr>
                <a:defRPr/>
              </a:pPr>
              <a:t>9</a:t>
            </a:fld>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4767" y="1752600"/>
            <a:ext cx="7554466" cy="4023360"/>
          </a:xfrm>
        </p:spPr>
      </p:pic>
    </p:spTree>
  </p:cSld>
  <p:clrMapOvr>
    <a:masterClrMapping/>
  </p:clrMapOvr>
  <p:transition/>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13812</TotalTime>
  <Words>4280</Words>
  <Application>Microsoft Office PowerPoint</Application>
  <PresentationFormat>On-screen Show (4:3)</PresentationFormat>
  <Paragraphs>389</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Garamond</vt:lpstr>
      <vt:lpstr>Symbol</vt:lpstr>
      <vt:lpstr>Success-Pearson</vt:lpstr>
      <vt:lpstr>Skills for Success  with Microsoft Office 2016 Volume 1</vt:lpstr>
      <vt:lpstr>Skills</vt:lpstr>
      <vt:lpstr>Skills (cont.)</vt:lpstr>
      <vt:lpstr>Outcome</vt:lpstr>
      <vt:lpstr>Skill 1: Create Queries with the Simple Query Wizard</vt:lpstr>
      <vt:lpstr>Skill 1: Create Queries with the Simple Query Wizard (cont.)</vt:lpstr>
      <vt:lpstr>Skill 1: Create Queries with the Simple Query Wizard (cont.)</vt:lpstr>
      <vt:lpstr>Skill 2: Add Text Criteria</vt:lpstr>
      <vt:lpstr>Skill 2: Add Text Criteria (cont.)</vt:lpstr>
      <vt:lpstr>Skill 2: Add Text Criteria (cont.)</vt:lpstr>
      <vt:lpstr>Skill 2: Add Text Criteria (cont.)</vt:lpstr>
      <vt:lpstr>Skill 3: Add Calculated Fields to Tables</vt:lpstr>
      <vt:lpstr>Skill 3: Add Calculated Fields to Tables (cont.)</vt:lpstr>
      <vt:lpstr>Skill 3: Add Calculated Fields to Tables (cont.)</vt:lpstr>
      <vt:lpstr>Skill 3: Add Calculated Fields to Tables (cont.)</vt:lpstr>
      <vt:lpstr>Skill 4: Create Queries in Design View</vt:lpstr>
      <vt:lpstr>Skill 4: Create Queries in Design View (cont.)</vt:lpstr>
      <vt:lpstr>Skill 4: Create Queries in Design View (cont.)</vt:lpstr>
      <vt:lpstr>Skill 4: Create Queries in Design View (cont.)</vt:lpstr>
      <vt:lpstr>Skill 5: Add Comparison Operators</vt:lpstr>
      <vt:lpstr>Skill 5: Add Comparison Operators (cont.)</vt:lpstr>
      <vt:lpstr>Skill 5: Add Comparison Operators (cont.)</vt:lpstr>
      <vt:lpstr>Skill 5: Add Comparison Operators (cont.)</vt:lpstr>
      <vt:lpstr>Skill 6: Add Date and Time Criteria</vt:lpstr>
      <vt:lpstr>Skill 6: Add Date and Time Criteria (cont.)</vt:lpstr>
      <vt:lpstr>Skill 6: Add Date and Time Criteria (cont.)</vt:lpstr>
      <vt:lpstr>Skill 6: Add Date and Time Criteria (cont.)</vt:lpstr>
      <vt:lpstr>Skill 7: Group and Total Queries</vt:lpstr>
      <vt:lpstr>Skill 7: Group and Total Queries (cont.)</vt:lpstr>
      <vt:lpstr>Skill 7: Group and Total Queries (cont.)</vt:lpstr>
      <vt:lpstr>Skill 7: Group and Total Queries (cont.)</vt:lpstr>
      <vt:lpstr>Skill 8: Add Calculated Fields to Queries</vt:lpstr>
      <vt:lpstr>Skill 8: Add Calculated Fields to Queries (cont.)</vt:lpstr>
      <vt:lpstr>Skill 8: Add Calculated Fields to Queries (cont.)</vt:lpstr>
      <vt:lpstr>Skill 8: Add Calculated Fields to Queries (cont.)</vt:lpstr>
      <vt:lpstr>Skill 9: Work with Logical Operators</vt:lpstr>
      <vt:lpstr>Skill 9: Work with Logical Operators (cont.)</vt:lpstr>
      <vt:lpstr>Skill 9: Work with Logical Operators (cont.)</vt:lpstr>
      <vt:lpstr>Skill 9: Work with Logical Operators (cont.)</vt:lpstr>
      <vt:lpstr>Skill 10: Add Wildcards to Query Criteria</vt:lpstr>
      <vt:lpstr>Skill 10: Add Wildcards to Query Criteria (cont.)</vt:lpstr>
      <vt:lpstr>Skill 10: Add Wildcards to Query Criteria (cont.)</vt:lpstr>
      <vt:lpstr>Skill 10: Add Wildcards to Query Criteria (cont.)</vt:lpstr>
      <vt:lpstr>More Skills For Success</vt:lpstr>
      <vt:lpstr>More Skills 11: Export Queries to Excel </vt:lpstr>
      <vt:lpstr>More Skills 11: Export Queries to Excel (cont.) </vt:lpstr>
      <vt:lpstr>More Skills 12: Export Queries as Web Pages </vt:lpstr>
      <vt:lpstr>More Skills 13: Link to External Data Sources (cont.)</vt:lpstr>
      <vt:lpstr>More Skills 14: Create Crosstab Queries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4</cp:revision>
  <dcterms:created xsi:type="dcterms:W3CDTF">2009-09-02T17:31:05Z</dcterms:created>
  <dcterms:modified xsi:type="dcterms:W3CDTF">2016-03-04T18:19:53Z</dcterms:modified>
</cp:coreProperties>
</file>